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9" r:id="rId2"/>
    <p:sldId id="257" r:id="rId3"/>
    <p:sldId id="263" r:id="rId4"/>
    <p:sldId id="266" r:id="rId5"/>
    <p:sldId id="264" r:id="rId6"/>
    <p:sldId id="256" r:id="rId7"/>
    <p:sldId id="261" r:id="rId8"/>
    <p:sldId id="260" r:id="rId9"/>
    <p:sldId id="265" r:id="rId1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9BBBD7-0074-4474-9CBC-342402C7B6FE}" type="datetimeFigureOut">
              <a:rPr lang="es-ES" smtClean="0"/>
              <a:t>06/05/2024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5AB85D-8506-4F38-9AA4-406B0F5C9EC8}" type="slidenum">
              <a:rPr lang="es-ES" smtClean="0"/>
              <a:t>‹Nº›</a:t>
            </a:fld>
            <a:endParaRPr lang="es-ES"/>
          </a:p>
        </p:txBody>
      </p:sp>
    </p:spTree>
    <p:extLst>
      <p:ext uri="{BB962C8B-B14F-4D97-AF65-F5344CB8AC3E}">
        <p14:creationId xmlns:p14="http://schemas.microsoft.com/office/powerpoint/2010/main" val="3583986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235AB85D-8506-4F38-9AA4-406B0F5C9EC8}" type="slidenum">
              <a:rPr lang="es-ES" smtClean="0"/>
              <a:t>7</a:t>
            </a:fld>
            <a:endParaRPr lang="es-ES"/>
          </a:p>
        </p:txBody>
      </p:sp>
    </p:spTree>
    <p:extLst>
      <p:ext uri="{BB962C8B-B14F-4D97-AF65-F5344CB8AC3E}">
        <p14:creationId xmlns:p14="http://schemas.microsoft.com/office/powerpoint/2010/main" val="3190737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F2B012-5427-9097-61F8-C55A859A67E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2AB64A0-3DDA-5D4C-C9DF-5E092AFD83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D378CA4-0C9C-8F5D-BD6F-B3A6CB611D2A}"/>
              </a:ext>
            </a:extLst>
          </p:cNvPr>
          <p:cNvSpPr>
            <a:spLocks noGrp="1"/>
          </p:cNvSpPr>
          <p:nvPr>
            <p:ph type="dt" sz="half" idx="10"/>
          </p:nvPr>
        </p:nvSpPr>
        <p:spPr/>
        <p:txBody>
          <a:bodyPr/>
          <a:lstStyle/>
          <a:p>
            <a:fld id="{C834741D-51DE-4936-9186-6162033B2D67}" type="datetimeFigureOut">
              <a:rPr lang="es-ES" smtClean="0"/>
              <a:t>06/05/2024</a:t>
            </a:fld>
            <a:endParaRPr lang="es-ES"/>
          </a:p>
        </p:txBody>
      </p:sp>
      <p:sp>
        <p:nvSpPr>
          <p:cNvPr id="5" name="Marcador de pie de página 4">
            <a:extLst>
              <a:ext uri="{FF2B5EF4-FFF2-40B4-BE49-F238E27FC236}">
                <a16:creationId xmlns:a16="http://schemas.microsoft.com/office/drawing/2014/main" id="{A34BD1E6-6C38-766B-A062-B1C0C41EC9B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612463-708A-E342-5203-86A12C8F74BA}"/>
              </a:ext>
            </a:extLst>
          </p:cNvPr>
          <p:cNvSpPr>
            <a:spLocks noGrp="1"/>
          </p:cNvSpPr>
          <p:nvPr>
            <p:ph type="sldNum" sz="quarter" idx="12"/>
          </p:nvPr>
        </p:nvSpPr>
        <p:spPr/>
        <p:txBody>
          <a:bodyPr/>
          <a:lstStyle/>
          <a:p>
            <a:fld id="{11597684-E877-434C-92D5-29D7EACB65BE}" type="slidenum">
              <a:rPr lang="es-ES" smtClean="0"/>
              <a:t>‹Nº›</a:t>
            </a:fld>
            <a:endParaRPr lang="es-ES"/>
          </a:p>
        </p:txBody>
      </p:sp>
    </p:spTree>
    <p:extLst>
      <p:ext uri="{BB962C8B-B14F-4D97-AF65-F5344CB8AC3E}">
        <p14:creationId xmlns:p14="http://schemas.microsoft.com/office/powerpoint/2010/main" val="2217791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EBA3DB-D616-1A7F-F23E-158331BCD9F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30C4F0C-BDC3-EF3E-4109-03C62FE6AC7D}"/>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DE7CA64-9FFB-C8DC-9686-2D84B1399B03}"/>
              </a:ext>
            </a:extLst>
          </p:cNvPr>
          <p:cNvSpPr>
            <a:spLocks noGrp="1"/>
          </p:cNvSpPr>
          <p:nvPr>
            <p:ph type="dt" sz="half" idx="10"/>
          </p:nvPr>
        </p:nvSpPr>
        <p:spPr/>
        <p:txBody>
          <a:bodyPr/>
          <a:lstStyle/>
          <a:p>
            <a:fld id="{C834741D-51DE-4936-9186-6162033B2D67}" type="datetimeFigureOut">
              <a:rPr lang="es-ES" smtClean="0"/>
              <a:t>06/05/2024</a:t>
            </a:fld>
            <a:endParaRPr lang="es-ES"/>
          </a:p>
        </p:txBody>
      </p:sp>
      <p:sp>
        <p:nvSpPr>
          <p:cNvPr id="5" name="Marcador de pie de página 4">
            <a:extLst>
              <a:ext uri="{FF2B5EF4-FFF2-40B4-BE49-F238E27FC236}">
                <a16:creationId xmlns:a16="http://schemas.microsoft.com/office/drawing/2014/main" id="{9E1D0465-2FDC-0332-79D6-48BA31B108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5CFEF96-6F13-A10F-888F-0310A20CD240}"/>
              </a:ext>
            </a:extLst>
          </p:cNvPr>
          <p:cNvSpPr>
            <a:spLocks noGrp="1"/>
          </p:cNvSpPr>
          <p:nvPr>
            <p:ph type="sldNum" sz="quarter" idx="12"/>
          </p:nvPr>
        </p:nvSpPr>
        <p:spPr/>
        <p:txBody>
          <a:bodyPr/>
          <a:lstStyle/>
          <a:p>
            <a:fld id="{11597684-E877-434C-92D5-29D7EACB65BE}" type="slidenum">
              <a:rPr lang="es-ES" smtClean="0"/>
              <a:t>‹Nº›</a:t>
            </a:fld>
            <a:endParaRPr lang="es-ES"/>
          </a:p>
        </p:txBody>
      </p:sp>
    </p:spTree>
    <p:extLst>
      <p:ext uri="{BB962C8B-B14F-4D97-AF65-F5344CB8AC3E}">
        <p14:creationId xmlns:p14="http://schemas.microsoft.com/office/powerpoint/2010/main" val="331840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A46270E-09BD-1CF6-5EF8-2F0AB60BF03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8036E95-B50A-F303-FC5F-4411237B5C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B053ADE-2D4D-53EE-0098-BF6EF7F0C599}"/>
              </a:ext>
            </a:extLst>
          </p:cNvPr>
          <p:cNvSpPr>
            <a:spLocks noGrp="1"/>
          </p:cNvSpPr>
          <p:nvPr>
            <p:ph type="dt" sz="half" idx="10"/>
          </p:nvPr>
        </p:nvSpPr>
        <p:spPr/>
        <p:txBody>
          <a:bodyPr/>
          <a:lstStyle/>
          <a:p>
            <a:fld id="{C834741D-51DE-4936-9186-6162033B2D67}" type="datetimeFigureOut">
              <a:rPr lang="es-ES" smtClean="0"/>
              <a:t>06/05/2024</a:t>
            </a:fld>
            <a:endParaRPr lang="es-ES"/>
          </a:p>
        </p:txBody>
      </p:sp>
      <p:sp>
        <p:nvSpPr>
          <p:cNvPr id="5" name="Marcador de pie de página 4">
            <a:extLst>
              <a:ext uri="{FF2B5EF4-FFF2-40B4-BE49-F238E27FC236}">
                <a16:creationId xmlns:a16="http://schemas.microsoft.com/office/drawing/2014/main" id="{67AEA91B-F17B-9248-F615-C1EDA7C8683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96760D6-3B23-09BD-4D93-4865FB1E6CD7}"/>
              </a:ext>
            </a:extLst>
          </p:cNvPr>
          <p:cNvSpPr>
            <a:spLocks noGrp="1"/>
          </p:cNvSpPr>
          <p:nvPr>
            <p:ph type="sldNum" sz="quarter" idx="12"/>
          </p:nvPr>
        </p:nvSpPr>
        <p:spPr/>
        <p:txBody>
          <a:bodyPr/>
          <a:lstStyle/>
          <a:p>
            <a:fld id="{11597684-E877-434C-92D5-29D7EACB65BE}" type="slidenum">
              <a:rPr lang="es-ES" smtClean="0"/>
              <a:t>‹Nº›</a:t>
            </a:fld>
            <a:endParaRPr lang="es-ES"/>
          </a:p>
        </p:txBody>
      </p:sp>
    </p:spTree>
    <p:extLst>
      <p:ext uri="{BB962C8B-B14F-4D97-AF65-F5344CB8AC3E}">
        <p14:creationId xmlns:p14="http://schemas.microsoft.com/office/powerpoint/2010/main" val="4167939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76B4AE-F0F5-00DD-3F08-0E8D14EDA71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79BB0CA-7EE0-2C5A-1DB4-477E94EB1919}"/>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4F12F32-4124-CB77-7E2C-284D2083A172}"/>
              </a:ext>
            </a:extLst>
          </p:cNvPr>
          <p:cNvSpPr>
            <a:spLocks noGrp="1"/>
          </p:cNvSpPr>
          <p:nvPr>
            <p:ph type="dt" sz="half" idx="10"/>
          </p:nvPr>
        </p:nvSpPr>
        <p:spPr/>
        <p:txBody>
          <a:bodyPr/>
          <a:lstStyle/>
          <a:p>
            <a:fld id="{C834741D-51DE-4936-9186-6162033B2D67}" type="datetimeFigureOut">
              <a:rPr lang="es-ES" smtClean="0"/>
              <a:t>06/05/2024</a:t>
            </a:fld>
            <a:endParaRPr lang="es-ES"/>
          </a:p>
        </p:txBody>
      </p:sp>
      <p:sp>
        <p:nvSpPr>
          <p:cNvPr id="5" name="Marcador de pie de página 4">
            <a:extLst>
              <a:ext uri="{FF2B5EF4-FFF2-40B4-BE49-F238E27FC236}">
                <a16:creationId xmlns:a16="http://schemas.microsoft.com/office/drawing/2014/main" id="{C6CBDBCB-A280-9312-75D4-0C23FD390B9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A97662-6FAC-AC98-6A84-DC961E39B19A}"/>
              </a:ext>
            </a:extLst>
          </p:cNvPr>
          <p:cNvSpPr>
            <a:spLocks noGrp="1"/>
          </p:cNvSpPr>
          <p:nvPr>
            <p:ph type="sldNum" sz="quarter" idx="12"/>
          </p:nvPr>
        </p:nvSpPr>
        <p:spPr/>
        <p:txBody>
          <a:bodyPr/>
          <a:lstStyle/>
          <a:p>
            <a:fld id="{11597684-E877-434C-92D5-29D7EACB65BE}" type="slidenum">
              <a:rPr lang="es-ES" smtClean="0"/>
              <a:t>‹Nº›</a:t>
            </a:fld>
            <a:endParaRPr lang="es-ES"/>
          </a:p>
        </p:txBody>
      </p:sp>
    </p:spTree>
    <p:extLst>
      <p:ext uri="{BB962C8B-B14F-4D97-AF65-F5344CB8AC3E}">
        <p14:creationId xmlns:p14="http://schemas.microsoft.com/office/powerpoint/2010/main" val="36454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291FDC-9E2F-A397-B5B4-62923A408B0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01906A0-ACE2-FF56-F30C-1E787C33795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E5A2883-C607-E9A5-14A3-568560B78417}"/>
              </a:ext>
            </a:extLst>
          </p:cNvPr>
          <p:cNvSpPr>
            <a:spLocks noGrp="1"/>
          </p:cNvSpPr>
          <p:nvPr>
            <p:ph type="dt" sz="half" idx="10"/>
          </p:nvPr>
        </p:nvSpPr>
        <p:spPr/>
        <p:txBody>
          <a:bodyPr/>
          <a:lstStyle/>
          <a:p>
            <a:fld id="{C834741D-51DE-4936-9186-6162033B2D67}" type="datetimeFigureOut">
              <a:rPr lang="es-ES" smtClean="0"/>
              <a:t>06/05/2024</a:t>
            </a:fld>
            <a:endParaRPr lang="es-ES"/>
          </a:p>
        </p:txBody>
      </p:sp>
      <p:sp>
        <p:nvSpPr>
          <p:cNvPr id="5" name="Marcador de pie de página 4">
            <a:extLst>
              <a:ext uri="{FF2B5EF4-FFF2-40B4-BE49-F238E27FC236}">
                <a16:creationId xmlns:a16="http://schemas.microsoft.com/office/drawing/2014/main" id="{6B8D25D5-D527-C1A9-CAA3-D2174DD0A1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F727800-BD4B-9985-4049-E1903FBB35AA}"/>
              </a:ext>
            </a:extLst>
          </p:cNvPr>
          <p:cNvSpPr>
            <a:spLocks noGrp="1"/>
          </p:cNvSpPr>
          <p:nvPr>
            <p:ph type="sldNum" sz="quarter" idx="12"/>
          </p:nvPr>
        </p:nvSpPr>
        <p:spPr/>
        <p:txBody>
          <a:bodyPr/>
          <a:lstStyle/>
          <a:p>
            <a:fld id="{11597684-E877-434C-92D5-29D7EACB65BE}" type="slidenum">
              <a:rPr lang="es-ES" smtClean="0"/>
              <a:t>‹Nº›</a:t>
            </a:fld>
            <a:endParaRPr lang="es-ES"/>
          </a:p>
        </p:txBody>
      </p:sp>
    </p:spTree>
    <p:extLst>
      <p:ext uri="{BB962C8B-B14F-4D97-AF65-F5344CB8AC3E}">
        <p14:creationId xmlns:p14="http://schemas.microsoft.com/office/powerpoint/2010/main" val="1422996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989142D-7BA7-C06E-2159-B9E0BE252E9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B3662BF-4B47-D0E1-1175-8EA1000E74C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84AD6CB-ED56-A792-00FC-C61D13F7E2C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BF022D15-29BA-3360-F8B3-CE590710A6F6}"/>
              </a:ext>
            </a:extLst>
          </p:cNvPr>
          <p:cNvSpPr>
            <a:spLocks noGrp="1"/>
          </p:cNvSpPr>
          <p:nvPr>
            <p:ph type="dt" sz="half" idx="10"/>
          </p:nvPr>
        </p:nvSpPr>
        <p:spPr/>
        <p:txBody>
          <a:bodyPr/>
          <a:lstStyle/>
          <a:p>
            <a:fld id="{C834741D-51DE-4936-9186-6162033B2D67}" type="datetimeFigureOut">
              <a:rPr lang="es-ES" smtClean="0"/>
              <a:t>06/05/2024</a:t>
            </a:fld>
            <a:endParaRPr lang="es-ES"/>
          </a:p>
        </p:txBody>
      </p:sp>
      <p:sp>
        <p:nvSpPr>
          <p:cNvPr id="6" name="Marcador de pie de página 5">
            <a:extLst>
              <a:ext uri="{FF2B5EF4-FFF2-40B4-BE49-F238E27FC236}">
                <a16:creationId xmlns:a16="http://schemas.microsoft.com/office/drawing/2014/main" id="{CB8D32B0-0446-A6C5-FA34-B37DF67C81E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A5453F2-0C8E-FE15-1FE8-C2CD4C5AA9A8}"/>
              </a:ext>
            </a:extLst>
          </p:cNvPr>
          <p:cNvSpPr>
            <a:spLocks noGrp="1"/>
          </p:cNvSpPr>
          <p:nvPr>
            <p:ph type="sldNum" sz="quarter" idx="12"/>
          </p:nvPr>
        </p:nvSpPr>
        <p:spPr/>
        <p:txBody>
          <a:bodyPr/>
          <a:lstStyle/>
          <a:p>
            <a:fld id="{11597684-E877-434C-92D5-29D7EACB65BE}" type="slidenum">
              <a:rPr lang="es-ES" smtClean="0"/>
              <a:t>‹Nº›</a:t>
            </a:fld>
            <a:endParaRPr lang="es-ES"/>
          </a:p>
        </p:txBody>
      </p:sp>
    </p:spTree>
    <p:extLst>
      <p:ext uri="{BB962C8B-B14F-4D97-AF65-F5344CB8AC3E}">
        <p14:creationId xmlns:p14="http://schemas.microsoft.com/office/powerpoint/2010/main" val="1368413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1FCDD5-218C-FAAC-8606-25DCBCF7EF26}"/>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CE58141-DC46-033E-F9A0-1C9F2618DA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D514C28-DB82-23EF-7A6D-3C4BAE738E4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B121D98-C38C-61DC-BD5B-D4AB88E674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1B7ACF9-7B33-5991-50E2-9491D66EDDBB}"/>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ABC0C04-5DF4-EC22-AAA2-560DAA6418E7}"/>
              </a:ext>
            </a:extLst>
          </p:cNvPr>
          <p:cNvSpPr>
            <a:spLocks noGrp="1"/>
          </p:cNvSpPr>
          <p:nvPr>
            <p:ph type="dt" sz="half" idx="10"/>
          </p:nvPr>
        </p:nvSpPr>
        <p:spPr/>
        <p:txBody>
          <a:bodyPr/>
          <a:lstStyle/>
          <a:p>
            <a:fld id="{C834741D-51DE-4936-9186-6162033B2D67}" type="datetimeFigureOut">
              <a:rPr lang="es-ES" smtClean="0"/>
              <a:t>06/05/2024</a:t>
            </a:fld>
            <a:endParaRPr lang="es-ES"/>
          </a:p>
        </p:txBody>
      </p:sp>
      <p:sp>
        <p:nvSpPr>
          <p:cNvPr id="8" name="Marcador de pie de página 7">
            <a:extLst>
              <a:ext uri="{FF2B5EF4-FFF2-40B4-BE49-F238E27FC236}">
                <a16:creationId xmlns:a16="http://schemas.microsoft.com/office/drawing/2014/main" id="{F51D2C7E-CD29-435A-3D73-CAF41C84C7C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7CABB09-558C-BBFC-60EE-907C9A1B47A9}"/>
              </a:ext>
            </a:extLst>
          </p:cNvPr>
          <p:cNvSpPr>
            <a:spLocks noGrp="1"/>
          </p:cNvSpPr>
          <p:nvPr>
            <p:ph type="sldNum" sz="quarter" idx="12"/>
          </p:nvPr>
        </p:nvSpPr>
        <p:spPr/>
        <p:txBody>
          <a:bodyPr/>
          <a:lstStyle/>
          <a:p>
            <a:fld id="{11597684-E877-434C-92D5-29D7EACB65BE}" type="slidenum">
              <a:rPr lang="es-ES" smtClean="0"/>
              <a:t>‹Nº›</a:t>
            </a:fld>
            <a:endParaRPr lang="es-ES"/>
          </a:p>
        </p:txBody>
      </p:sp>
    </p:spTree>
    <p:extLst>
      <p:ext uri="{BB962C8B-B14F-4D97-AF65-F5344CB8AC3E}">
        <p14:creationId xmlns:p14="http://schemas.microsoft.com/office/powerpoint/2010/main" val="1901621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FC83EC-D47D-F23D-6438-05BD6EFC378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76473B4-48B0-4032-C76B-C042BF62FE0B}"/>
              </a:ext>
            </a:extLst>
          </p:cNvPr>
          <p:cNvSpPr>
            <a:spLocks noGrp="1"/>
          </p:cNvSpPr>
          <p:nvPr>
            <p:ph type="dt" sz="half" idx="10"/>
          </p:nvPr>
        </p:nvSpPr>
        <p:spPr/>
        <p:txBody>
          <a:bodyPr/>
          <a:lstStyle/>
          <a:p>
            <a:fld id="{C834741D-51DE-4936-9186-6162033B2D67}" type="datetimeFigureOut">
              <a:rPr lang="es-ES" smtClean="0"/>
              <a:t>06/05/2024</a:t>
            </a:fld>
            <a:endParaRPr lang="es-ES"/>
          </a:p>
        </p:txBody>
      </p:sp>
      <p:sp>
        <p:nvSpPr>
          <p:cNvPr id="4" name="Marcador de pie de página 3">
            <a:extLst>
              <a:ext uri="{FF2B5EF4-FFF2-40B4-BE49-F238E27FC236}">
                <a16:creationId xmlns:a16="http://schemas.microsoft.com/office/drawing/2014/main" id="{8F5ADE33-23F0-AF12-ECFF-4BBAA329421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A45FDB5-89E5-2D9C-1231-B4053AA2B233}"/>
              </a:ext>
            </a:extLst>
          </p:cNvPr>
          <p:cNvSpPr>
            <a:spLocks noGrp="1"/>
          </p:cNvSpPr>
          <p:nvPr>
            <p:ph type="sldNum" sz="quarter" idx="12"/>
          </p:nvPr>
        </p:nvSpPr>
        <p:spPr/>
        <p:txBody>
          <a:bodyPr/>
          <a:lstStyle/>
          <a:p>
            <a:fld id="{11597684-E877-434C-92D5-29D7EACB65BE}" type="slidenum">
              <a:rPr lang="es-ES" smtClean="0"/>
              <a:t>‹Nº›</a:t>
            </a:fld>
            <a:endParaRPr lang="es-ES"/>
          </a:p>
        </p:txBody>
      </p:sp>
    </p:spTree>
    <p:extLst>
      <p:ext uri="{BB962C8B-B14F-4D97-AF65-F5344CB8AC3E}">
        <p14:creationId xmlns:p14="http://schemas.microsoft.com/office/powerpoint/2010/main" val="3160899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8B4457E-DAD9-C624-C80A-C66EB1872193}"/>
              </a:ext>
            </a:extLst>
          </p:cNvPr>
          <p:cNvSpPr>
            <a:spLocks noGrp="1"/>
          </p:cNvSpPr>
          <p:nvPr>
            <p:ph type="dt" sz="half" idx="10"/>
          </p:nvPr>
        </p:nvSpPr>
        <p:spPr/>
        <p:txBody>
          <a:bodyPr/>
          <a:lstStyle/>
          <a:p>
            <a:fld id="{C834741D-51DE-4936-9186-6162033B2D67}" type="datetimeFigureOut">
              <a:rPr lang="es-ES" smtClean="0"/>
              <a:t>06/05/2024</a:t>
            </a:fld>
            <a:endParaRPr lang="es-ES"/>
          </a:p>
        </p:txBody>
      </p:sp>
      <p:sp>
        <p:nvSpPr>
          <p:cNvPr id="3" name="Marcador de pie de página 2">
            <a:extLst>
              <a:ext uri="{FF2B5EF4-FFF2-40B4-BE49-F238E27FC236}">
                <a16:creationId xmlns:a16="http://schemas.microsoft.com/office/drawing/2014/main" id="{3076B22E-C806-17BB-0625-5B50A487AD3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6C68EC9A-02B8-D9DE-BD40-BB1C146F30BC}"/>
              </a:ext>
            </a:extLst>
          </p:cNvPr>
          <p:cNvSpPr>
            <a:spLocks noGrp="1"/>
          </p:cNvSpPr>
          <p:nvPr>
            <p:ph type="sldNum" sz="quarter" idx="12"/>
          </p:nvPr>
        </p:nvSpPr>
        <p:spPr/>
        <p:txBody>
          <a:bodyPr/>
          <a:lstStyle/>
          <a:p>
            <a:fld id="{11597684-E877-434C-92D5-29D7EACB65BE}" type="slidenum">
              <a:rPr lang="es-ES" smtClean="0"/>
              <a:t>‹Nº›</a:t>
            </a:fld>
            <a:endParaRPr lang="es-ES"/>
          </a:p>
        </p:txBody>
      </p:sp>
    </p:spTree>
    <p:extLst>
      <p:ext uri="{BB962C8B-B14F-4D97-AF65-F5344CB8AC3E}">
        <p14:creationId xmlns:p14="http://schemas.microsoft.com/office/powerpoint/2010/main" val="2217111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5C6353-5545-6204-A24A-45841FAC5F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2D6684C-B85F-2C6F-17C5-778AB4DA2C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B44DBAB-8AE2-9133-3269-D8A3BC47EB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F116EA1-58AD-4A7B-0E78-292561BB7E8C}"/>
              </a:ext>
            </a:extLst>
          </p:cNvPr>
          <p:cNvSpPr>
            <a:spLocks noGrp="1"/>
          </p:cNvSpPr>
          <p:nvPr>
            <p:ph type="dt" sz="half" idx="10"/>
          </p:nvPr>
        </p:nvSpPr>
        <p:spPr/>
        <p:txBody>
          <a:bodyPr/>
          <a:lstStyle/>
          <a:p>
            <a:fld id="{C834741D-51DE-4936-9186-6162033B2D67}" type="datetimeFigureOut">
              <a:rPr lang="es-ES" smtClean="0"/>
              <a:t>06/05/2024</a:t>
            </a:fld>
            <a:endParaRPr lang="es-ES"/>
          </a:p>
        </p:txBody>
      </p:sp>
      <p:sp>
        <p:nvSpPr>
          <p:cNvPr id="6" name="Marcador de pie de página 5">
            <a:extLst>
              <a:ext uri="{FF2B5EF4-FFF2-40B4-BE49-F238E27FC236}">
                <a16:creationId xmlns:a16="http://schemas.microsoft.com/office/drawing/2014/main" id="{4558B129-F95D-DF4F-4C45-372975099C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5EECEB3-39E6-9352-70DB-E945B183036A}"/>
              </a:ext>
            </a:extLst>
          </p:cNvPr>
          <p:cNvSpPr>
            <a:spLocks noGrp="1"/>
          </p:cNvSpPr>
          <p:nvPr>
            <p:ph type="sldNum" sz="quarter" idx="12"/>
          </p:nvPr>
        </p:nvSpPr>
        <p:spPr/>
        <p:txBody>
          <a:bodyPr/>
          <a:lstStyle/>
          <a:p>
            <a:fld id="{11597684-E877-434C-92D5-29D7EACB65BE}" type="slidenum">
              <a:rPr lang="es-ES" smtClean="0"/>
              <a:t>‹Nº›</a:t>
            </a:fld>
            <a:endParaRPr lang="es-ES"/>
          </a:p>
        </p:txBody>
      </p:sp>
    </p:spTree>
    <p:extLst>
      <p:ext uri="{BB962C8B-B14F-4D97-AF65-F5344CB8AC3E}">
        <p14:creationId xmlns:p14="http://schemas.microsoft.com/office/powerpoint/2010/main" val="2651804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243833-DAA4-0D0C-6419-94759028875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2955C84-C79D-0228-3A95-2CF367577D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AF05827-3424-B494-7DBB-11595475B8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97FA203-6AD2-3884-E965-15C5DAE9B4C7}"/>
              </a:ext>
            </a:extLst>
          </p:cNvPr>
          <p:cNvSpPr>
            <a:spLocks noGrp="1"/>
          </p:cNvSpPr>
          <p:nvPr>
            <p:ph type="dt" sz="half" idx="10"/>
          </p:nvPr>
        </p:nvSpPr>
        <p:spPr/>
        <p:txBody>
          <a:bodyPr/>
          <a:lstStyle/>
          <a:p>
            <a:fld id="{C834741D-51DE-4936-9186-6162033B2D67}" type="datetimeFigureOut">
              <a:rPr lang="es-ES" smtClean="0"/>
              <a:t>06/05/2024</a:t>
            </a:fld>
            <a:endParaRPr lang="es-ES"/>
          </a:p>
        </p:txBody>
      </p:sp>
      <p:sp>
        <p:nvSpPr>
          <p:cNvPr id="6" name="Marcador de pie de página 5">
            <a:extLst>
              <a:ext uri="{FF2B5EF4-FFF2-40B4-BE49-F238E27FC236}">
                <a16:creationId xmlns:a16="http://schemas.microsoft.com/office/drawing/2014/main" id="{D7612C43-7956-4130-61DA-768A24794AF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FC5703E-EFD4-4F4F-4AC7-16E9A27C6646}"/>
              </a:ext>
            </a:extLst>
          </p:cNvPr>
          <p:cNvSpPr>
            <a:spLocks noGrp="1"/>
          </p:cNvSpPr>
          <p:nvPr>
            <p:ph type="sldNum" sz="quarter" idx="12"/>
          </p:nvPr>
        </p:nvSpPr>
        <p:spPr/>
        <p:txBody>
          <a:bodyPr/>
          <a:lstStyle/>
          <a:p>
            <a:fld id="{11597684-E877-434C-92D5-29D7EACB65BE}" type="slidenum">
              <a:rPr lang="es-ES" smtClean="0"/>
              <a:t>‹Nº›</a:t>
            </a:fld>
            <a:endParaRPr lang="es-ES"/>
          </a:p>
        </p:txBody>
      </p:sp>
    </p:spTree>
    <p:extLst>
      <p:ext uri="{BB962C8B-B14F-4D97-AF65-F5344CB8AC3E}">
        <p14:creationId xmlns:p14="http://schemas.microsoft.com/office/powerpoint/2010/main" val="365688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82E1185-AABC-5B1C-C696-3DDD1B3A73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129C17F-00D6-3140-3AAA-750BE37D3D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2B12EC5-E61E-29BC-F004-B9E3208DF1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834741D-51DE-4936-9186-6162033B2D67}" type="datetimeFigureOut">
              <a:rPr lang="es-ES" smtClean="0"/>
              <a:t>06/05/2024</a:t>
            </a:fld>
            <a:endParaRPr lang="es-ES"/>
          </a:p>
        </p:txBody>
      </p:sp>
      <p:sp>
        <p:nvSpPr>
          <p:cNvPr id="5" name="Marcador de pie de página 4">
            <a:extLst>
              <a:ext uri="{FF2B5EF4-FFF2-40B4-BE49-F238E27FC236}">
                <a16:creationId xmlns:a16="http://schemas.microsoft.com/office/drawing/2014/main" id="{EB4CF3FB-9495-0064-988E-AB9A9CFD3A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579A11D0-A3FF-C666-0F06-6658DE6276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597684-E877-434C-92D5-29D7EACB65BE}" type="slidenum">
              <a:rPr lang="es-ES" smtClean="0"/>
              <a:t>‹Nº›</a:t>
            </a:fld>
            <a:endParaRPr lang="es-ES"/>
          </a:p>
        </p:txBody>
      </p:sp>
    </p:spTree>
    <p:extLst>
      <p:ext uri="{BB962C8B-B14F-4D97-AF65-F5344CB8AC3E}">
        <p14:creationId xmlns:p14="http://schemas.microsoft.com/office/powerpoint/2010/main" val="1511237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lospaises.info/china"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xn--labanderadeespaa-lub.com/imagenes/"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mailto:qiu24@yahoo.com"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60C574D4-3851-80B6-8EE9-09BF92FB0F50}"/>
              </a:ext>
            </a:extLst>
          </p:cNvPr>
          <p:cNvSpPr>
            <a:spLocks noGrp="1"/>
          </p:cNvSpPr>
          <p:nvPr>
            <p:ph type="subTitle" idx="1"/>
          </p:nvPr>
        </p:nvSpPr>
        <p:spPr/>
        <p:txBody>
          <a:bodyPr/>
          <a:lstStyle/>
          <a:p>
            <a:r>
              <a:rPr lang="es-ES" dirty="0"/>
              <a:t>Yang Qiu</a:t>
            </a:r>
          </a:p>
          <a:p>
            <a:r>
              <a:rPr lang="es-ES" dirty="0"/>
              <a:t>Intermediación intercultural China – España</a:t>
            </a:r>
          </a:p>
        </p:txBody>
      </p:sp>
      <p:pic>
        <p:nvPicPr>
          <p:cNvPr id="10" name="Imagen 9" descr="Patrón de fondo&#10;&#10;Descripción generada automáticamente con confianza media">
            <a:extLst>
              <a:ext uri="{FF2B5EF4-FFF2-40B4-BE49-F238E27FC236}">
                <a16:creationId xmlns:a16="http://schemas.microsoft.com/office/drawing/2014/main" id="{DBA93AE7-0FBB-4E83-840F-EAB74382E10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r="28889"/>
          <a:stretch/>
        </p:blipFill>
        <p:spPr>
          <a:xfrm>
            <a:off x="0" y="0"/>
            <a:ext cx="6096000" cy="5715000"/>
          </a:xfrm>
          <a:prstGeom prst="rect">
            <a:avLst/>
          </a:prstGeom>
        </p:spPr>
      </p:pic>
      <p:pic>
        <p:nvPicPr>
          <p:cNvPr id="16" name="Imagen 15" descr="Imagen que contiene Logotipo&#10;&#10;Descripción generada automáticamente">
            <a:extLst>
              <a:ext uri="{FF2B5EF4-FFF2-40B4-BE49-F238E27FC236}">
                <a16:creationId xmlns:a16="http://schemas.microsoft.com/office/drawing/2014/main" id="{64AEF50B-A48F-34A6-49F0-E0DD5EEB2D07}"/>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28958"/>
          <a:stretch/>
        </p:blipFill>
        <p:spPr>
          <a:xfrm>
            <a:off x="6096000" y="0"/>
            <a:ext cx="6096000" cy="5715000"/>
          </a:xfrm>
          <a:prstGeom prst="rect">
            <a:avLst/>
          </a:prstGeom>
        </p:spPr>
      </p:pic>
      <p:sp>
        <p:nvSpPr>
          <p:cNvPr id="18" name="Rectángulo 17">
            <a:extLst>
              <a:ext uri="{FF2B5EF4-FFF2-40B4-BE49-F238E27FC236}">
                <a16:creationId xmlns:a16="http://schemas.microsoft.com/office/drawing/2014/main" id="{DDD2EEB5-F442-B129-A9BD-CC34B1452121}"/>
              </a:ext>
            </a:extLst>
          </p:cNvPr>
          <p:cNvSpPr/>
          <p:nvPr/>
        </p:nvSpPr>
        <p:spPr>
          <a:xfrm>
            <a:off x="0" y="0"/>
            <a:ext cx="12192000" cy="5715000"/>
          </a:xfrm>
          <a:prstGeom prst="rect">
            <a:avLst/>
          </a:prstGeom>
          <a:solidFill>
            <a:schemeClr val="accent1">
              <a:alpha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a:extLst>
              <a:ext uri="{FF2B5EF4-FFF2-40B4-BE49-F238E27FC236}">
                <a16:creationId xmlns:a16="http://schemas.microsoft.com/office/drawing/2014/main" id="{489FD6E2-24F3-D3F1-362D-49389CE9C5D6}"/>
              </a:ext>
            </a:extLst>
          </p:cNvPr>
          <p:cNvSpPr/>
          <p:nvPr/>
        </p:nvSpPr>
        <p:spPr>
          <a:xfrm>
            <a:off x="-117987" y="5262716"/>
            <a:ext cx="12427974" cy="904567"/>
          </a:xfrm>
          <a:prstGeom prst="ellipse">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CuadroTexto 18">
            <a:extLst>
              <a:ext uri="{FF2B5EF4-FFF2-40B4-BE49-F238E27FC236}">
                <a16:creationId xmlns:a16="http://schemas.microsoft.com/office/drawing/2014/main" id="{BBCDFC73-0716-5AEE-8731-9DB61076D9D8}"/>
              </a:ext>
            </a:extLst>
          </p:cNvPr>
          <p:cNvSpPr txBox="1"/>
          <p:nvPr/>
        </p:nvSpPr>
        <p:spPr>
          <a:xfrm>
            <a:off x="2939844" y="5337084"/>
            <a:ext cx="6312309" cy="1077218"/>
          </a:xfrm>
          <a:prstGeom prst="rect">
            <a:avLst/>
          </a:prstGeom>
          <a:noFill/>
        </p:spPr>
        <p:txBody>
          <a:bodyPr wrap="square" rtlCol="0">
            <a:spAutoFit/>
          </a:bodyPr>
          <a:lstStyle/>
          <a:p>
            <a:pPr algn="ctr"/>
            <a:r>
              <a:rPr lang="es-ES" sz="4000" dirty="0">
                <a:solidFill>
                  <a:schemeClr val="bg1"/>
                </a:solidFill>
              </a:rPr>
              <a:t>Yang Qiu </a:t>
            </a:r>
          </a:p>
          <a:p>
            <a:pPr algn="ctr"/>
            <a:r>
              <a:rPr lang="es-ES" sz="2400" dirty="0">
                <a:solidFill>
                  <a:schemeClr val="bg1"/>
                </a:solidFill>
              </a:rPr>
              <a:t>Intermediación intercultural China – España</a:t>
            </a:r>
          </a:p>
        </p:txBody>
      </p:sp>
      <p:sp>
        <p:nvSpPr>
          <p:cNvPr id="20" name="CuadroTexto 19">
            <a:extLst>
              <a:ext uri="{FF2B5EF4-FFF2-40B4-BE49-F238E27FC236}">
                <a16:creationId xmlns:a16="http://schemas.microsoft.com/office/drawing/2014/main" id="{42854208-A149-AFF2-0F3A-4E24771082E4}"/>
              </a:ext>
            </a:extLst>
          </p:cNvPr>
          <p:cNvSpPr txBox="1"/>
          <p:nvPr/>
        </p:nvSpPr>
        <p:spPr>
          <a:xfrm>
            <a:off x="3564193" y="6488668"/>
            <a:ext cx="5063613" cy="369332"/>
          </a:xfrm>
          <a:prstGeom prst="rect">
            <a:avLst/>
          </a:prstGeom>
          <a:noFill/>
        </p:spPr>
        <p:txBody>
          <a:bodyPr wrap="square" rtlCol="0">
            <a:spAutoFit/>
          </a:bodyPr>
          <a:lstStyle/>
          <a:p>
            <a:r>
              <a:rPr lang="es-ES" dirty="0" err="1">
                <a:solidFill>
                  <a:schemeClr val="bg1"/>
                </a:solidFill>
              </a:rPr>
              <a:t>Tlf</a:t>
            </a:r>
            <a:r>
              <a:rPr lang="es-ES" dirty="0">
                <a:solidFill>
                  <a:schemeClr val="bg1"/>
                </a:solidFill>
              </a:rPr>
              <a:t>: (+34) 602 55 28 20 / Email: qiu24@yahoo.com</a:t>
            </a:r>
          </a:p>
        </p:txBody>
      </p:sp>
      <p:cxnSp>
        <p:nvCxnSpPr>
          <p:cNvPr id="22" name="Conector recto 21">
            <a:extLst>
              <a:ext uri="{FF2B5EF4-FFF2-40B4-BE49-F238E27FC236}">
                <a16:creationId xmlns:a16="http://schemas.microsoft.com/office/drawing/2014/main" id="{755DE9B7-A67C-7E82-4D8A-6D1891D7D87E}"/>
              </a:ext>
            </a:extLst>
          </p:cNvPr>
          <p:cNvCxnSpPr/>
          <p:nvPr/>
        </p:nvCxnSpPr>
        <p:spPr>
          <a:xfrm flipH="1">
            <a:off x="4842385" y="6488668"/>
            <a:ext cx="2649794"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4" name="Imagen 3" descr="Interfaz de usuario gráfica&#10;&#10;Descripción generada automáticamente">
            <a:extLst>
              <a:ext uri="{FF2B5EF4-FFF2-40B4-BE49-F238E27FC236}">
                <a16:creationId xmlns:a16="http://schemas.microsoft.com/office/drawing/2014/main" id="{6D382DA9-C158-92CF-4648-A9B785F5AB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37403" y="5226920"/>
            <a:ext cx="1880726" cy="1880726"/>
          </a:xfrm>
          <a:prstGeom prst="rect">
            <a:avLst/>
          </a:prstGeom>
        </p:spPr>
      </p:pic>
    </p:spTree>
    <p:extLst>
      <p:ext uri="{BB962C8B-B14F-4D97-AF65-F5344CB8AC3E}">
        <p14:creationId xmlns:p14="http://schemas.microsoft.com/office/powerpoint/2010/main" val="2227864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8D5B41C-1F82-9C2D-77B5-D0F1CB1C4C07}"/>
              </a:ext>
            </a:extLst>
          </p:cNvPr>
          <p:cNvSpPr/>
          <p:nvPr/>
        </p:nvSpPr>
        <p:spPr>
          <a:xfrm>
            <a:off x="5155295" y="0"/>
            <a:ext cx="7036705"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943E22F0-FDFF-835F-248A-7027E8A6EB24}"/>
              </a:ext>
            </a:extLst>
          </p:cNvPr>
          <p:cNvSpPr txBox="1"/>
          <p:nvPr/>
        </p:nvSpPr>
        <p:spPr>
          <a:xfrm>
            <a:off x="5556821" y="411661"/>
            <a:ext cx="5927256" cy="5047536"/>
          </a:xfrm>
          <a:prstGeom prst="rect">
            <a:avLst/>
          </a:prstGeom>
          <a:noFill/>
        </p:spPr>
        <p:txBody>
          <a:bodyPr wrap="square" rtlCol="0">
            <a:spAutoFit/>
          </a:bodyPr>
          <a:lstStyle/>
          <a:p>
            <a:pPr algn="ctr">
              <a:spcAft>
                <a:spcPts val="600"/>
              </a:spcAft>
            </a:pPr>
            <a:r>
              <a:rPr lang="es-ES" sz="2400" dirty="0">
                <a:solidFill>
                  <a:schemeClr val="bg1"/>
                </a:solidFill>
              </a:rPr>
              <a:t>Mi perfil y experiencia</a:t>
            </a:r>
          </a:p>
          <a:p>
            <a:pPr algn="just">
              <a:spcAft>
                <a:spcPts val="600"/>
              </a:spcAft>
            </a:pPr>
            <a:r>
              <a:rPr lang="es-ES" dirty="0">
                <a:solidFill>
                  <a:schemeClr val="bg1"/>
                </a:solidFill>
              </a:rPr>
              <a:t>Mi nombre es Yang Qiu, soy de origen chino pero llevo 20 años en Europa, donde he trabajado como intermediadora entre el público y las empresas chinas y europeas, ejerciendo como intermediadora intercultural o traductora entre otras labores. Dispongo de un diploma de comunicación intercultural que me acredita como una profesional en las labores de conexión entre los distintos países europeos y China. </a:t>
            </a:r>
          </a:p>
          <a:p>
            <a:pPr algn="just"/>
            <a:r>
              <a:rPr lang="es-ES" dirty="0">
                <a:solidFill>
                  <a:schemeClr val="bg1"/>
                </a:solidFill>
              </a:rPr>
              <a:t>Nuestro esfuerzo ha mejorado la capacidad de comunicación intercultural entre Europa y China, tanto en los turistas, como entre las empresas.</a:t>
            </a:r>
            <a:br>
              <a:rPr lang="es-ES" dirty="0">
                <a:solidFill>
                  <a:schemeClr val="bg1"/>
                </a:solidFill>
              </a:rPr>
            </a:br>
            <a:r>
              <a:rPr lang="es-ES" dirty="0">
                <a:solidFill>
                  <a:schemeClr val="bg1"/>
                </a:solidFill>
              </a:rPr>
              <a:t>Trabajamos en la durabilidad para establecer y reforzar los lazos y colaboración con China, a través de la comunicación intercultural. En eso, podemos prevenir, resolver problemas y evitar malentendidos causados por la diferencia cultural.</a:t>
            </a:r>
          </a:p>
        </p:txBody>
      </p:sp>
      <p:pic>
        <p:nvPicPr>
          <p:cNvPr id="3" name="Imagen 2" descr="Persona con cabello morado&#10;&#10;Descripción generada automáticamente">
            <a:extLst>
              <a:ext uri="{FF2B5EF4-FFF2-40B4-BE49-F238E27FC236}">
                <a16:creationId xmlns:a16="http://schemas.microsoft.com/office/drawing/2014/main" id="{7AF6D749-6964-17F9-8463-5FF48BDF9E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55295" cy="6858000"/>
          </a:xfrm>
          <a:prstGeom prst="rect">
            <a:avLst/>
          </a:prstGeom>
        </p:spPr>
      </p:pic>
      <p:pic>
        <p:nvPicPr>
          <p:cNvPr id="2" name="Imagen 1" descr="Interfaz de usuario gráfica&#10;&#10;Descripción generada automáticamente">
            <a:extLst>
              <a:ext uri="{FF2B5EF4-FFF2-40B4-BE49-F238E27FC236}">
                <a16:creationId xmlns:a16="http://schemas.microsoft.com/office/drawing/2014/main" id="{24BD5C68-E287-6F3D-A969-A14F9EA27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7333" y="5797171"/>
            <a:ext cx="1173487" cy="1173487"/>
          </a:xfrm>
          <a:prstGeom prst="rect">
            <a:avLst/>
          </a:prstGeom>
        </p:spPr>
      </p:pic>
    </p:spTree>
    <p:extLst>
      <p:ext uri="{BB962C8B-B14F-4D97-AF65-F5344CB8AC3E}">
        <p14:creationId xmlns:p14="http://schemas.microsoft.com/office/powerpoint/2010/main" val="668581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94EC5695-092C-6B5D-A71E-54D7301D51AE}"/>
              </a:ext>
            </a:extLst>
          </p:cNvPr>
          <p:cNvSpPr/>
          <p:nvPr/>
        </p:nvSpPr>
        <p:spPr>
          <a:xfrm>
            <a:off x="0" y="0"/>
            <a:ext cx="76200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9BB4569B-31E3-B6CA-985E-077BD4E78783}"/>
              </a:ext>
            </a:extLst>
          </p:cNvPr>
          <p:cNvSpPr txBox="1"/>
          <p:nvPr/>
        </p:nvSpPr>
        <p:spPr>
          <a:xfrm>
            <a:off x="1031154" y="285136"/>
            <a:ext cx="5557691" cy="584775"/>
          </a:xfrm>
          <a:prstGeom prst="rect">
            <a:avLst/>
          </a:prstGeom>
          <a:noFill/>
        </p:spPr>
        <p:txBody>
          <a:bodyPr wrap="square" rtlCol="0">
            <a:spAutoFit/>
          </a:bodyPr>
          <a:lstStyle/>
          <a:p>
            <a:r>
              <a:rPr lang="es-ES" sz="3200" dirty="0">
                <a:solidFill>
                  <a:schemeClr val="bg1"/>
                </a:solidFill>
              </a:rPr>
              <a:t>¿Qué situaciones resolvemos?</a:t>
            </a:r>
          </a:p>
        </p:txBody>
      </p:sp>
      <p:sp>
        <p:nvSpPr>
          <p:cNvPr id="18" name="CuadroTexto 17">
            <a:extLst>
              <a:ext uri="{FF2B5EF4-FFF2-40B4-BE49-F238E27FC236}">
                <a16:creationId xmlns:a16="http://schemas.microsoft.com/office/drawing/2014/main" id="{192A7CFC-2623-7AE9-7E6B-E3C8084EE17D}"/>
              </a:ext>
            </a:extLst>
          </p:cNvPr>
          <p:cNvSpPr txBox="1"/>
          <p:nvPr/>
        </p:nvSpPr>
        <p:spPr>
          <a:xfrm>
            <a:off x="193569" y="955467"/>
            <a:ext cx="7232863" cy="5616922"/>
          </a:xfrm>
          <a:prstGeom prst="rect">
            <a:avLst/>
          </a:prstGeom>
          <a:noFill/>
        </p:spPr>
        <p:txBody>
          <a:bodyPr wrap="square" rtlCol="0">
            <a:spAutoFit/>
          </a:bodyPr>
          <a:lstStyle/>
          <a:p>
            <a:pPr algn="just">
              <a:spcAft>
                <a:spcPts val="600"/>
              </a:spcAft>
            </a:pPr>
            <a:r>
              <a:rPr lang="es-ES" dirty="0">
                <a:solidFill>
                  <a:schemeClr val="bg1"/>
                </a:solidFill>
              </a:rPr>
              <a:t>Problemas y situaciones entre dos culturas diferentes, que causan incomprensión y malentendidos. </a:t>
            </a:r>
          </a:p>
          <a:p>
            <a:pPr algn="ctr">
              <a:spcBef>
                <a:spcPts val="600"/>
              </a:spcBef>
              <a:spcAft>
                <a:spcPts val="600"/>
              </a:spcAft>
            </a:pPr>
            <a:r>
              <a:rPr lang="es-ES" u="sng" dirty="0">
                <a:solidFill>
                  <a:schemeClr val="bg1"/>
                </a:solidFill>
              </a:rPr>
              <a:t>En turismo</a:t>
            </a:r>
          </a:p>
          <a:p>
            <a:pPr algn="just">
              <a:spcAft>
                <a:spcPts val="600"/>
              </a:spcAft>
            </a:pPr>
            <a:r>
              <a:rPr lang="es-ES" dirty="0">
                <a:solidFill>
                  <a:schemeClr val="bg1"/>
                </a:solidFill>
              </a:rPr>
              <a:t>Los españoles y chinos tienen costumbres diferentes, particularmente para la comida. Por ejemplo, en China, es más común beber agua caliente comparado con el consumo que se hace en Europa y utilizar alimentos que no se comercializan o son poco frecuentes en las tiendas europeas. </a:t>
            </a:r>
          </a:p>
          <a:p>
            <a:pPr algn="just">
              <a:spcAft>
                <a:spcPts val="600"/>
              </a:spcAft>
            </a:pPr>
            <a:r>
              <a:rPr lang="es-ES" dirty="0">
                <a:solidFill>
                  <a:schemeClr val="bg1"/>
                </a:solidFill>
              </a:rPr>
              <a:t>Por este motivo, cualquier empresa que sea agente del sector turismo y, que adapte su oferta a los gustos y costumbres de la cultura china; tendrán una mayor probabilidad de éxito y mejoraran en la captación de turistas de origen chino. </a:t>
            </a:r>
          </a:p>
          <a:p>
            <a:pPr algn="just">
              <a:spcAft>
                <a:spcPts val="600"/>
              </a:spcAft>
            </a:pPr>
            <a:endParaRPr lang="es-ES" dirty="0">
              <a:solidFill>
                <a:schemeClr val="bg1"/>
              </a:solidFill>
            </a:endParaRPr>
          </a:p>
          <a:p>
            <a:pPr algn="ctr">
              <a:spcAft>
                <a:spcPts val="600"/>
              </a:spcAft>
            </a:pPr>
            <a:r>
              <a:rPr lang="es-ES" u="sng" dirty="0">
                <a:solidFill>
                  <a:schemeClr val="bg1"/>
                </a:solidFill>
              </a:rPr>
              <a:t>En intermediación cultural</a:t>
            </a:r>
          </a:p>
          <a:p>
            <a:pPr algn="just">
              <a:spcAft>
                <a:spcPts val="600"/>
              </a:spcAft>
            </a:pPr>
            <a:r>
              <a:rPr lang="es-ES" dirty="0">
                <a:solidFill>
                  <a:schemeClr val="bg1"/>
                </a:solidFill>
              </a:rPr>
              <a:t>Para comprender la existencia de obstáculos en el entendimiento cultural de ambas partes y la dificultad de comunicación, podemos mirar principalmente los tres puntos de diferencia cultural entre europeas y chinos: </a:t>
            </a:r>
          </a:p>
        </p:txBody>
      </p:sp>
      <p:pic>
        <p:nvPicPr>
          <p:cNvPr id="3" name="Imagen 2">
            <a:extLst>
              <a:ext uri="{FF2B5EF4-FFF2-40B4-BE49-F238E27FC236}">
                <a16:creationId xmlns:a16="http://schemas.microsoft.com/office/drawing/2014/main" id="{32414251-03C9-8B07-55B7-74B2706983EC}"/>
              </a:ext>
            </a:extLst>
          </p:cNvPr>
          <p:cNvPicPr>
            <a:picLocks noChangeAspect="1"/>
          </p:cNvPicPr>
          <p:nvPr/>
        </p:nvPicPr>
        <p:blipFill>
          <a:blip r:embed="rId2"/>
          <a:stretch>
            <a:fillRect/>
          </a:stretch>
        </p:blipFill>
        <p:spPr>
          <a:xfrm>
            <a:off x="7620000" y="0"/>
            <a:ext cx="4572000" cy="6858000"/>
          </a:xfrm>
          <a:prstGeom prst="rect">
            <a:avLst/>
          </a:prstGeom>
        </p:spPr>
      </p:pic>
      <p:pic>
        <p:nvPicPr>
          <p:cNvPr id="2" name="Imagen 1" descr="Interfaz de usuario gráfica&#10;&#10;Descripción generada automáticamente">
            <a:extLst>
              <a:ext uri="{FF2B5EF4-FFF2-40B4-BE49-F238E27FC236}">
                <a16:creationId xmlns:a16="http://schemas.microsoft.com/office/drawing/2014/main" id="{A144C442-5EA5-A2B4-19EB-59B5E7C74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7333" y="5797171"/>
            <a:ext cx="1173487" cy="1173487"/>
          </a:xfrm>
          <a:prstGeom prst="rect">
            <a:avLst/>
          </a:prstGeom>
        </p:spPr>
      </p:pic>
    </p:spTree>
    <p:extLst>
      <p:ext uri="{BB962C8B-B14F-4D97-AF65-F5344CB8AC3E}">
        <p14:creationId xmlns:p14="http://schemas.microsoft.com/office/powerpoint/2010/main" val="2529632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94EC5695-092C-6B5D-A71E-54D7301D51AE}"/>
              </a:ext>
            </a:extLst>
          </p:cNvPr>
          <p:cNvSpPr/>
          <p:nvPr/>
        </p:nvSpPr>
        <p:spPr>
          <a:xfrm>
            <a:off x="0" y="0"/>
            <a:ext cx="76200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9BB4569B-31E3-B6CA-985E-077BD4E78783}"/>
              </a:ext>
            </a:extLst>
          </p:cNvPr>
          <p:cNvSpPr txBox="1"/>
          <p:nvPr/>
        </p:nvSpPr>
        <p:spPr>
          <a:xfrm>
            <a:off x="795796" y="285611"/>
            <a:ext cx="6028407" cy="584775"/>
          </a:xfrm>
          <a:prstGeom prst="rect">
            <a:avLst/>
          </a:prstGeom>
          <a:noFill/>
        </p:spPr>
        <p:txBody>
          <a:bodyPr wrap="square" rtlCol="0">
            <a:spAutoFit/>
          </a:bodyPr>
          <a:lstStyle/>
          <a:p>
            <a:r>
              <a:rPr lang="es-ES" sz="3200" dirty="0">
                <a:solidFill>
                  <a:schemeClr val="bg1"/>
                </a:solidFill>
              </a:rPr>
              <a:t>¿Cuáles son nuestros servicios?</a:t>
            </a:r>
          </a:p>
        </p:txBody>
      </p:sp>
      <p:sp>
        <p:nvSpPr>
          <p:cNvPr id="18" name="CuadroTexto 17">
            <a:extLst>
              <a:ext uri="{FF2B5EF4-FFF2-40B4-BE49-F238E27FC236}">
                <a16:creationId xmlns:a16="http://schemas.microsoft.com/office/drawing/2014/main" id="{192A7CFC-2623-7AE9-7E6B-E3C8084EE17D}"/>
              </a:ext>
            </a:extLst>
          </p:cNvPr>
          <p:cNvSpPr txBox="1"/>
          <p:nvPr/>
        </p:nvSpPr>
        <p:spPr>
          <a:xfrm>
            <a:off x="375774" y="1073454"/>
            <a:ext cx="6846328" cy="4708981"/>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s-ES" dirty="0">
                <a:solidFill>
                  <a:schemeClr val="bg1"/>
                </a:solidFill>
              </a:rPr>
              <a:t>Acompañamiento de visita profesional (por ejemplo, los salones internacionales en China) o turismo en China.</a:t>
            </a:r>
          </a:p>
          <a:p>
            <a:pPr marL="285750" indent="-285750" algn="just">
              <a:spcAft>
                <a:spcPts val="600"/>
              </a:spcAft>
              <a:buFont typeface="Arial" panose="020B0604020202020204" pitchFamily="34" charset="0"/>
              <a:buChar char="•"/>
            </a:pPr>
            <a:r>
              <a:rPr lang="es-ES" dirty="0">
                <a:solidFill>
                  <a:schemeClr val="bg1"/>
                </a:solidFill>
              </a:rPr>
              <a:t>Estrategia intercultural para comprar o vender los productos en mercado chino .</a:t>
            </a:r>
          </a:p>
          <a:p>
            <a:pPr marL="285750" indent="-285750" algn="just">
              <a:spcAft>
                <a:spcPts val="600"/>
              </a:spcAft>
              <a:buFont typeface="Arial" panose="020B0604020202020204" pitchFamily="34" charset="0"/>
              <a:buChar char="•"/>
            </a:pPr>
            <a:r>
              <a:rPr lang="es-ES" dirty="0">
                <a:solidFill>
                  <a:schemeClr val="bg1"/>
                </a:solidFill>
              </a:rPr>
              <a:t>Consejos para las empresas sobre los problemas y dificultades interculturales encontrados en China.</a:t>
            </a:r>
          </a:p>
          <a:p>
            <a:pPr marL="285750" indent="-285750" algn="just">
              <a:spcAft>
                <a:spcPts val="600"/>
              </a:spcAft>
              <a:buFont typeface="Arial" panose="020B0604020202020204" pitchFamily="34" charset="0"/>
              <a:buChar char="•"/>
            </a:pPr>
            <a:r>
              <a:rPr lang="es-ES" dirty="0">
                <a:solidFill>
                  <a:schemeClr val="bg1"/>
                </a:solidFill>
              </a:rPr>
              <a:t>Formación sobre el proceso acerca de cómo iniciar y avanzar su empresa, dónde se encuentra los clientes, qué hace para establecer confianza e información sobre la seguridad en China.</a:t>
            </a:r>
          </a:p>
          <a:p>
            <a:pPr marL="285750" indent="-285750" algn="just">
              <a:spcAft>
                <a:spcPts val="600"/>
              </a:spcAft>
              <a:buFont typeface="Arial" panose="020B0604020202020204" pitchFamily="34" charset="0"/>
              <a:buChar char="•"/>
            </a:pPr>
            <a:r>
              <a:rPr lang="es-ES" dirty="0">
                <a:solidFill>
                  <a:schemeClr val="bg1"/>
                </a:solidFill>
              </a:rPr>
              <a:t>Investigación y resolución para las empresas que tienen incidencias en su representación y actividad en China.</a:t>
            </a:r>
          </a:p>
          <a:p>
            <a:pPr marL="285750" indent="-285750" algn="just">
              <a:spcAft>
                <a:spcPts val="600"/>
              </a:spcAft>
              <a:buFont typeface="Arial" panose="020B0604020202020204" pitchFamily="34" charset="0"/>
              <a:buChar char="•"/>
            </a:pPr>
            <a:r>
              <a:rPr lang="es-ES" dirty="0">
                <a:solidFill>
                  <a:schemeClr val="bg1"/>
                </a:solidFill>
              </a:rPr>
              <a:t>Representación de las empresas en China tanto administrativo como operativo.</a:t>
            </a:r>
          </a:p>
          <a:p>
            <a:pPr algn="just"/>
            <a:r>
              <a:rPr lang="es-ES" dirty="0">
                <a:solidFill>
                  <a:schemeClr val="bg1"/>
                </a:solidFill>
              </a:rPr>
              <a:t>Trabajamos con flexibilidad, durabilidad y entiendo el contexto específico de cada caso que atendemos.</a:t>
            </a:r>
          </a:p>
        </p:txBody>
      </p:sp>
      <p:pic>
        <p:nvPicPr>
          <p:cNvPr id="3" name="Imagen 2">
            <a:extLst>
              <a:ext uri="{FF2B5EF4-FFF2-40B4-BE49-F238E27FC236}">
                <a16:creationId xmlns:a16="http://schemas.microsoft.com/office/drawing/2014/main" id="{32414251-03C9-8B07-55B7-74B2706983EC}"/>
              </a:ext>
            </a:extLst>
          </p:cNvPr>
          <p:cNvPicPr>
            <a:picLocks noChangeAspect="1"/>
          </p:cNvPicPr>
          <p:nvPr/>
        </p:nvPicPr>
        <p:blipFill>
          <a:blip r:embed="rId2"/>
          <a:stretch>
            <a:fillRect/>
          </a:stretch>
        </p:blipFill>
        <p:spPr>
          <a:xfrm>
            <a:off x="7620000" y="0"/>
            <a:ext cx="4572000" cy="6858000"/>
          </a:xfrm>
          <a:prstGeom prst="rect">
            <a:avLst/>
          </a:prstGeom>
        </p:spPr>
      </p:pic>
      <p:pic>
        <p:nvPicPr>
          <p:cNvPr id="2" name="Imagen 1" descr="Interfaz de usuario gráfica&#10;&#10;Descripción generada automáticamente">
            <a:extLst>
              <a:ext uri="{FF2B5EF4-FFF2-40B4-BE49-F238E27FC236}">
                <a16:creationId xmlns:a16="http://schemas.microsoft.com/office/drawing/2014/main" id="{DBD63A4D-AD50-BAD2-A98B-799D96FB7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7333" y="5797171"/>
            <a:ext cx="1173487" cy="1173487"/>
          </a:xfrm>
          <a:prstGeom prst="rect">
            <a:avLst/>
          </a:prstGeom>
        </p:spPr>
      </p:pic>
    </p:spTree>
    <p:extLst>
      <p:ext uri="{BB962C8B-B14F-4D97-AF65-F5344CB8AC3E}">
        <p14:creationId xmlns:p14="http://schemas.microsoft.com/office/powerpoint/2010/main" val="1859790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94EC5695-092C-6B5D-A71E-54D7301D51AE}"/>
              </a:ext>
            </a:extLst>
          </p:cNvPr>
          <p:cNvSpPr/>
          <p:nvPr/>
        </p:nvSpPr>
        <p:spPr>
          <a:xfrm>
            <a:off x="4572001" y="0"/>
            <a:ext cx="76200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id="{192A7CFC-2623-7AE9-7E6B-E3C8084EE17D}"/>
              </a:ext>
            </a:extLst>
          </p:cNvPr>
          <p:cNvSpPr txBox="1"/>
          <p:nvPr/>
        </p:nvSpPr>
        <p:spPr>
          <a:xfrm>
            <a:off x="4878487" y="286970"/>
            <a:ext cx="7007026" cy="6294031"/>
          </a:xfrm>
          <a:prstGeom prst="rect">
            <a:avLst/>
          </a:prstGeom>
          <a:noFill/>
        </p:spPr>
        <p:txBody>
          <a:bodyPr wrap="square" rtlCol="0">
            <a:spAutoFit/>
          </a:bodyPr>
          <a:lstStyle/>
          <a:p>
            <a:pPr marL="342900" indent="-342900">
              <a:spcAft>
                <a:spcPts val="600"/>
              </a:spcAft>
              <a:buFont typeface="+mj-lt"/>
              <a:buAutoNum type="arabicPeriod"/>
            </a:pPr>
            <a:r>
              <a:rPr lang="es-ES" u="sng" dirty="0">
                <a:solidFill>
                  <a:schemeClr val="bg1"/>
                </a:solidFill>
              </a:rPr>
              <a:t>Proximidad y distancia</a:t>
            </a:r>
          </a:p>
          <a:p>
            <a:pPr algn="just">
              <a:spcAft>
                <a:spcPts val="600"/>
              </a:spcAft>
            </a:pPr>
            <a:r>
              <a:rPr lang="es-ES" dirty="0">
                <a:solidFill>
                  <a:schemeClr val="bg1"/>
                </a:solidFill>
              </a:rPr>
              <a:t>Tanto las relaciones profesionales, como las privadas, se establecen en proximidad (una especie de relación familiar) en China.  Esto se refleja en los numerosos pedidos de fabricación que solicitan las empresas europeas realizar en China, para lo cual, realizar el seguimiento es complicado por la diferencia tanto lingüística como cultural. Se ha comprobado que es más satisfactorio una presencia más visible de cara al empresario chino. </a:t>
            </a:r>
          </a:p>
          <a:p>
            <a:pPr marL="342900" indent="-342900" algn="just">
              <a:spcAft>
                <a:spcPts val="600"/>
              </a:spcAft>
              <a:buFont typeface="+mj-lt"/>
              <a:buAutoNum type="arabicPeriod" startAt="2"/>
            </a:pPr>
            <a:r>
              <a:rPr lang="es-ES" u="sng" dirty="0">
                <a:solidFill>
                  <a:schemeClr val="bg1"/>
                </a:solidFill>
              </a:rPr>
              <a:t>De la generalización a la precisión</a:t>
            </a:r>
          </a:p>
          <a:p>
            <a:pPr algn="just">
              <a:spcAft>
                <a:spcPts val="600"/>
              </a:spcAft>
            </a:pPr>
            <a:r>
              <a:rPr lang="es-ES" dirty="0">
                <a:solidFill>
                  <a:schemeClr val="bg1"/>
                </a:solidFill>
              </a:rPr>
              <a:t>Quizás no sea un error decir que los productores chinos prefieren la cantidad a la calidad, y esto sin duda causa dificultades para realizar pedidos por volumen en el futuro.  De hecho, la percepción del mundo de los chinos y la de los europeos se sitúa en dos órdenes diferentes. Por consiguiente, el mensaje técnico a los chinos no estará determinado desde el principio por cifras precisas, sino que deberá realizarse en orden descendente, es decir, paso a paso, desde la totalidad hasta los detalles.</a:t>
            </a:r>
          </a:p>
          <a:p>
            <a:pPr marL="342900" indent="-342900" algn="just">
              <a:spcAft>
                <a:spcPts val="600"/>
              </a:spcAft>
              <a:buFont typeface="+mj-lt"/>
              <a:buAutoNum type="arabicPeriod" startAt="3"/>
            </a:pPr>
            <a:r>
              <a:rPr lang="es-ES" u="sng" dirty="0">
                <a:solidFill>
                  <a:schemeClr val="bg1"/>
                </a:solidFill>
              </a:rPr>
              <a:t>Expresiones de opinión directa e indirecta</a:t>
            </a:r>
          </a:p>
          <a:p>
            <a:pPr algn="just">
              <a:spcAft>
                <a:spcPts val="600"/>
              </a:spcAft>
            </a:pPr>
            <a:r>
              <a:rPr lang="es-ES" dirty="0">
                <a:solidFill>
                  <a:schemeClr val="bg1"/>
                </a:solidFill>
              </a:rPr>
              <a:t>Los chinos consideran que decir no es una especie de mala educación.  Normalmente, a un occidental le resulta difícil saber lo que realmente piensan los chinos.</a:t>
            </a:r>
          </a:p>
        </p:txBody>
      </p:sp>
      <p:pic>
        <p:nvPicPr>
          <p:cNvPr id="2" name="Imagen 1">
            <a:extLst>
              <a:ext uri="{FF2B5EF4-FFF2-40B4-BE49-F238E27FC236}">
                <a16:creationId xmlns:a16="http://schemas.microsoft.com/office/drawing/2014/main" id="{D7FC7325-5AC8-19BE-A46D-6EC8675114D1}"/>
              </a:ext>
            </a:extLst>
          </p:cNvPr>
          <p:cNvPicPr>
            <a:picLocks noChangeAspect="1"/>
          </p:cNvPicPr>
          <p:nvPr/>
        </p:nvPicPr>
        <p:blipFill rotWithShape="1">
          <a:blip r:embed="rId2"/>
          <a:srcRect r="37698"/>
          <a:stretch/>
        </p:blipFill>
        <p:spPr>
          <a:xfrm>
            <a:off x="-1" y="3231160"/>
            <a:ext cx="4572001" cy="3626840"/>
          </a:xfrm>
          <a:prstGeom prst="rect">
            <a:avLst/>
          </a:prstGeom>
        </p:spPr>
      </p:pic>
      <p:sp>
        <p:nvSpPr>
          <p:cNvPr id="5" name="Rectángulo 4">
            <a:extLst>
              <a:ext uri="{FF2B5EF4-FFF2-40B4-BE49-F238E27FC236}">
                <a16:creationId xmlns:a16="http://schemas.microsoft.com/office/drawing/2014/main" id="{891FE867-C854-B5C6-DB35-DEF1569C89CC}"/>
              </a:ext>
            </a:extLst>
          </p:cNvPr>
          <p:cNvSpPr/>
          <p:nvPr/>
        </p:nvSpPr>
        <p:spPr>
          <a:xfrm>
            <a:off x="0" y="0"/>
            <a:ext cx="4572001" cy="3224981"/>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800" dirty="0">
                <a:solidFill>
                  <a:schemeClr val="bg1"/>
                </a:solidFill>
              </a:rPr>
              <a:t>3 PUNTOS DE DIFERENCIAS EN LA CULTURA EMPRESARIAL ENTRE CHINA Y ESPAÑA</a:t>
            </a:r>
          </a:p>
        </p:txBody>
      </p:sp>
      <p:pic>
        <p:nvPicPr>
          <p:cNvPr id="3" name="Imagen 2" descr="Interfaz de usuario gráfica&#10;&#10;Descripción generada automáticamente">
            <a:extLst>
              <a:ext uri="{FF2B5EF4-FFF2-40B4-BE49-F238E27FC236}">
                <a16:creationId xmlns:a16="http://schemas.microsoft.com/office/drawing/2014/main" id="{79BCCDEC-8FBB-86C4-C757-7AC083808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13" y="5757842"/>
            <a:ext cx="1173487" cy="1173487"/>
          </a:xfrm>
          <a:prstGeom prst="rect">
            <a:avLst/>
          </a:prstGeom>
        </p:spPr>
      </p:pic>
    </p:spTree>
    <p:extLst>
      <p:ext uri="{BB962C8B-B14F-4D97-AF65-F5344CB8AC3E}">
        <p14:creationId xmlns:p14="http://schemas.microsoft.com/office/powerpoint/2010/main" val="6222342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E362420C-E57A-084C-5183-4FBB68D1F645}"/>
              </a:ext>
            </a:extLst>
          </p:cNvPr>
          <p:cNvPicPr>
            <a:picLocks noChangeAspect="1"/>
          </p:cNvPicPr>
          <p:nvPr/>
        </p:nvPicPr>
        <p:blipFill>
          <a:blip r:embed="rId2"/>
          <a:stretch>
            <a:fillRect/>
          </a:stretch>
        </p:blipFill>
        <p:spPr>
          <a:xfrm>
            <a:off x="6096000" y="1"/>
            <a:ext cx="6096000" cy="3429000"/>
          </a:xfrm>
          <a:prstGeom prst="rect">
            <a:avLst/>
          </a:prstGeom>
        </p:spPr>
      </p:pic>
      <p:pic>
        <p:nvPicPr>
          <p:cNvPr id="15" name="Imagen 14">
            <a:extLst>
              <a:ext uri="{FF2B5EF4-FFF2-40B4-BE49-F238E27FC236}">
                <a16:creationId xmlns:a16="http://schemas.microsoft.com/office/drawing/2014/main" id="{DD2B030B-E7E8-356B-B239-4C7E0D4D25DD}"/>
              </a:ext>
            </a:extLst>
          </p:cNvPr>
          <p:cNvPicPr>
            <a:picLocks noChangeAspect="1"/>
          </p:cNvPicPr>
          <p:nvPr/>
        </p:nvPicPr>
        <p:blipFill>
          <a:blip r:embed="rId3"/>
          <a:stretch>
            <a:fillRect/>
          </a:stretch>
        </p:blipFill>
        <p:spPr>
          <a:xfrm>
            <a:off x="6095998" y="3428999"/>
            <a:ext cx="6096001" cy="3429000"/>
          </a:xfrm>
          <a:prstGeom prst="rect">
            <a:avLst/>
          </a:prstGeom>
        </p:spPr>
      </p:pic>
      <p:sp>
        <p:nvSpPr>
          <p:cNvPr id="16" name="Rectángulo 15">
            <a:extLst>
              <a:ext uri="{FF2B5EF4-FFF2-40B4-BE49-F238E27FC236}">
                <a16:creationId xmlns:a16="http://schemas.microsoft.com/office/drawing/2014/main" id="{94EC5695-092C-6B5D-A71E-54D7301D51AE}"/>
              </a:ext>
            </a:extLst>
          </p:cNvPr>
          <p:cNvSpPr/>
          <p:nvPr/>
        </p:nvSpPr>
        <p:spPr>
          <a:xfrm>
            <a:off x="0" y="0"/>
            <a:ext cx="6095997"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9BB4569B-31E3-B6CA-985E-077BD4E78783}"/>
              </a:ext>
            </a:extLst>
          </p:cNvPr>
          <p:cNvSpPr txBox="1"/>
          <p:nvPr/>
        </p:nvSpPr>
        <p:spPr>
          <a:xfrm>
            <a:off x="862776" y="363030"/>
            <a:ext cx="4370439" cy="584775"/>
          </a:xfrm>
          <a:prstGeom prst="rect">
            <a:avLst/>
          </a:prstGeom>
          <a:noFill/>
        </p:spPr>
        <p:txBody>
          <a:bodyPr wrap="square" rtlCol="0">
            <a:spAutoFit/>
          </a:bodyPr>
          <a:lstStyle/>
          <a:p>
            <a:r>
              <a:rPr lang="es-ES" sz="3200" dirty="0">
                <a:solidFill>
                  <a:schemeClr val="bg1"/>
                </a:solidFill>
              </a:rPr>
              <a:t>Servicios: Guía turística</a:t>
            </a:r>
          </a:p>
        </p:txBody>
      </p:sp>
      <p:sp>
        <p:nvSpPr>
          <p:cNvPr id="18" name="CuadroTexto 17">
            <a:extLst>
              <a:ext uri="{FF2B5EF4-FFF2-40B4-BE49-F238E27FC236}">
                <a16:creationId xmlns:a16="http://schemas.microsoft.com/office/drawing/2014/main" id="{192A7CFC-2623-7AE9-7E6B-E3C8084EE17D}"/>
              </a:ext>
            </a:extLst>
          </p:cNvPr>
          <p:cNvSpPr txBox="1"/>
          <p:nvPr/>
        </p:nvSpPr>
        <p:spPr>
          <a:xfrm>
            <a:off x="673506" y="1155047"/>
            <a:ext cx="4748981" cy="533992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s-ES" dirty="0">
                <a:solidFill>
                  <a:schemeClr val="bg1"/>
                </a:solidFill>
              </a:rPr>
              <a:t>Soporte y ayuda en los trámites necesarios para el viaje. </a:t>
            </a:r>
          </a:p>
          <a:p>
            <a:pPr marL="285750" indent="-285750">
              <a:spcAft>
                <a:spcPts val="600"/>
              </a:spcAft>
              <a:buFont typeface="Arial" panose="020B0604020202020204" pitchFamily="34" charset="0"/>
              <a:buChar char="•"/>
            </a:pPr>
            <a:r>
              <a:rPr lang="es-ES" dirty="0">
                <a:solidFill>
                  <a:schemeClr val="bg1"/>
                </a:solidFill>
              </a:rPr>
              <a:t>Acompañamiento en la llegada al país de destino</a:t>
            </a:r>
          </a:p>
          <a:p>
            <a:pPr marL="285750" indent="-285750">
              <a:spcAft>
                <a:spcPts val="600"/>
              </a:spcAft>
              <a:buFont typeface="Arial" panose="020B0604020202020204" pitchFamily="34" charset="0"/>
              <a:buChar char="•"/>
            </a:pPr>
            <a:r>
              <a:rPr lang="es-ES" dirty="0">
                <a:solidFill>
                  <a:schemeClr val="bg1"/>
                </a:solidFill>
              </a:rPr>
              <a:t>Viaje organizado y personalizado. (Incluye posible reserva de billetes de viaje y de hotel)</a:t>
            </a:r>
          </a:p>
          <a:p>
            <a:pPr marL="285750" indent="-285750">
              <a:spcAft>
                <a:spcPts val="600"/>
              </a:spcAft>
              <a:buFont typeface="Arial" panose="020B0604020202020204" pitchFamily="34" charset="0"/>
              <a:buChar char="•"/>
            </a:pPr>
            <a:r>
              <a:rPr lang="es-ES" dirty="0">
                <a:solidFill>
                  <a:schemeClr val="bg1"/>
                </a:solidFill>
              </a:rPr>
              <a:t>Atención y guía especializada en las tradiciones del país de origen</a:t>
            </a:r>
          </a:p>
          <a:p>
            <a:pPr marL="285750" indent="-285750">
              <a:spcAft>
                <a:spcPts val="600"/>
              </a:spcAft>
              <a:buFont typeface="Arial" panose="020B0604020202020204" pitchFamily="34" charset="0"/>
              <a:buChar char="•"/>
            </a:pPr>
            <a:r>
              <a:rPr lang="es-ES" dirty="0">
                <a:solidFill>
                  <a:schemeClr val="bg1"/>
                </a:solidFill>
              </a:rPr>
              <a:t>Visitas a lugares emblemáticos de las zonas visitadas. </a:t>
            </a:r>
          </a:p>
          <a:p>
            <a:pPr marL="285750" indent="-285750">
              <a:spcAft>
                <a:spcPts val="600"/>
              </a:spcAft>
              <a:buFont typeface="Arial" panose="020B0604020202020204" pitchFamily="34" charset="0"/>
              <a:buChar char="•"/>
            </a:pPr>
            <a:r>
              <a:rPr lang="es-ES" dirty="0">
                <a:solidFill>
                  <a:schemeClr val="bg1"/>
                </a:solidFill>
              </a:rPr>
              <a:t>Dar a conocer la tradición y la historia de los pueblos españoles. </a:t>
            </a:r>
          </a:p>
          <a:p>
            <a:pPr marL="285750" indent="-285750">
              <a:spcAft>
                <a:spcPts val="600"/>
              </a:spcAft>
              <a:buFont typeface="Arial" panose="020B0604020202020204" pitchFamily="34" charset="0"/>
              <a:buChar char="•"/>
            </a:pPr>
            <a:r>
              <a:rPr lang="es-ES" dirty="0">
                <a:solidFill>
                  <a:schemeClr val="bg1"/>
                </a:solidFill>
              </a:rPr>
              <a:t>Flexibilidad y adaptabilidad a los gustos y necesidades de los turistas. </a:t>
            </a:r>
          </a:p>
          <a:p>
            <a:pPr marL="285750" indent="-285750">
              <a:spcAft>
                <a:spcPts val="600"/>
              </a:spcAft>
              <a:buFont typeface="Arial" panose="020B0604020202020204" pitchFamily="34" charset="0"/>
              <a:buChar char="•"/>
            </a:pPr>
            <a:r>
              <a:rPr lang="es-ES" dirty="0">
                <a:solidFill>
                  <a:schemeClr val="bg1"/>
                </a:solidFill>
              </a:rPr>
              <a:t>Atención directa con el cliente y soporte y ayuda para cualquier duda que tuviese. </a:t>
            </a:r>
          </a:p>
        </p:txBody>
      </p:sp>
      <p:pic>
        <p:nvPicPr>
          <p:cNvPr id="2" name="Imagen 1" descr="Interfaz de usuario gráfica&#10;&#10;Descripción generada automáticamente">
            <a:extLst>
              <a:ext uri="{FF2B5EF4-FFF2-40B4-BE49-F238E27FC236}">
                <a16:creationId xmlns:a16="http://schemas.microsoft.com/office/drawing/2014/main" id="{A2E5C61D-F258-C237-5C09-29E2078FFA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7333" y="5797171"/>
            <a:ext cx="1173487" cy="1173487"/>
          </a:xfrm>
          <a:prstGeom prst="rect">
            <a:avLst/>
          </a:prstGeom>
        </p:spPr>
      </p:pic>
    </p:spTree>
    <p:extLst>
      <p:ext uri="{BB962C8B-B14F-4D97-AF65-F5344CB8AC3E}">
        <p14:creationId xmlns:p14="http://schemas.microsoft.com/office/powerpoint/2010/main" val="1254338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15">
            <a:extLst>
              <a:ext uri="{FF2B5EF4-FFF2-40B4-BE49-F238E27FC236}">
                <a16:creationId xmlns:a16="http://schemas.microsoft.com/office/drawing/2014/main" id="{94EC5695-092C-6B5D-A71E-54D7301D51AE}"/>
              </a:ext>
            </a:extLst>
          </p:cNvPr>
          <p:cNvSpPr/>
          <p:nvPr/>
        </p:nvSpPr>
        <p:spPr>
          <a:xfrm>
            <a:off x="0" y="0"/>
            <a:ext cx="12192000"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9BB4569B-31E3-B6CA-985E-077BD4E78783}"/>
              </a:ext>
            </a:extLst>
          </p:cNvPr>
          <p:cNvSpPr txBox="1"/>
          <p:nvPr/>
        </p:nvSpPr>
        <p:spPr>
          <a:xfrm>
            <a:off x="505131" y="266713"/>
            <a:ext cx="5679359" cy="1077218"/>
          </a:xfrm>
          <a:prstGeom prst="rect">
            <a:avLst/>
          </a:prstGeom>
          <a:noFill/>
        </p:spPr>
        <p:txBody>
          <a:bodyPr wrap="square" rtlCol="0">
            <a:spAutoFit/>
          </a:bodyPr>
          <a:lstStyle/>
          <a:p>
            <a:r>
              <a:rPr lang="es-ES" sz="3200" dirty="0">
                <a:solidFill>
                  <a:schemeClr val="bg1"/>
                </a:solidFill>
              </a:rPr>
              <a:t>Servicios: Guía turística para turistas chinos en Ciudad Real</a:t>
            </a:r>
          </a:p>
        </p:txBody>
      </p:sp>
      <p:sp>
        <p:nvSpPr>
          <p:cNvPr id="18" name="CuadroTexto 17">
            <a:extLst>
              <a:ext uri="{FF2B5EF4-FFF2-40B4-BE49-F238E27FC236}">
                <a16:creationId xmlns:a16="http://schemas.microsoft.com/office/drawing/2014/main" id="{192A7CFC-2623-7AE9-7E6B-E3C8084EE17D}"/>
              </a:ext>
            </a:extLst>
          </p:cNvPr>
          <p:cNvSpPr txBox="1"/>
          <p:nvPr/>
        </p:nvSpPr>
        <p:spPr>
          <a:xfrm>
            <a:off x="505131" y="1445342"/>
            <a:ext cx="5463050" cy="4478149"/>
          </a:xfrm>
          <a:prstGeom prst="rect">
            <a:avLst/>
          </a:prstGeom>
          <a:noFill/>
        </p:spPr>
        <p:txBody>
          <a:bodyPr wrap="square" rtlCol="0">
            <a:spAutoFit/>
          </a:bodyPr>
          <a:lstStyle/>
          <a:p>
            <a:pPr algn="just">
              <a:spcAft>
                <a:spcPts val="600"/>
              </a:spcAft>
            </a:pPr>
            <a:r>
              <a:rPr lang="es-ES" dirty="0">
                <a:solidFill>
                  <a:schemeClr val="bg1"/>
                </a:solidFill>
              </a:rPr>
              <a:t>Acompañamiento en la visita al museo y otros lugares icónicos de Don Quijote situados en Ciudad Real. </a:t>
            </a:r>
          </a:p>
          <a:p>
            <a:pPr algn="just">
              <a:spcAft>
                <a:spcPts val="600"/>
              </a:spcAft>
            </a:pPr>
            <a:r>
              <a:rPr lang="es-ES" dirty="0">
                <a:solidFill>
                  <a:schemeClr val="bg1"/>
                </a:solidFill>
              </a:rPr>
              <a:t>El Museo de Don Quijote en Ciudad Real es un lugar emblemático que rinde homenaje a la famosa novela "Don Quijote de la Mancha" escrita por Miguel de Cervantes. Ubicado en pleno corazón de La Mancha, tierra que sirvió de escenario para las aventuras del ingenioso hidalgo, este museo ofrece una experiencia única para los amantes de la literatura, la historia y la cultura española.</a:t>
            </a:r>
          </a:p>
          <a:p>
            <a:pPr algn="just">
              <a:spcAft>
                <a:spcPts val="600"/>
              </a:spcAft>
            </a:pPr>
            <a:r>
              <a:rPr lang="es-ES" dirty="0">
                <a:solidFill>
                  <a:schemeClr val="bg1"/>
                </a:solidFill>
              </a:rPr>
              <a:t>Este museo es el único en España que alberga la historia de la más conocida novela, siendo un atractivo turístico exclusivo de Ciudad Real. </a:t>
            </a:r>
          </a:p>
          <a:p>
            <a:pPr algn="just"/>
            <a:r>
              <a:rPr lang="es-ES" b="1" dirty="0">
                <a:solidFill>
                  <a:schemeClr val="bg1"/>
                </a:solidFill>
              </a:rPr>
              <a:t>Incluye: Visitas a bodegas de vinos, catas de jamón, cata de aceite de oliva de la región, </a:t>
            </a:r>
          </a:p>
        </p:txBody>
      </p:sp>
      <p:pic>
        <p:nvPicPr>
          <p:cNvPr id="2" name="Imagen 1">
            <a:extLst>
              <a:ext uri="{FF2B5EF4-FFF2-40B4-BE49-F238E27FC236}">
                <a16:creationId xmlns:a16="http://schemas.microsoft.com/office/drawing/2014/main" id="{8042A191-4D9A-8B0C-AC27-BFC605160368}"/>
              </a:ext>
            </a:extLst>
          </p:cNvPr>
          <p:cNvPicPr>
            <a:picLocks noChangeAspect="1"/>
          </p:cNvPicPr>
          <p:nvPr/>
        </p:nvPicPr>
        <p:blipFill>
          <a:blip r:embed="rId3"/>
          <a:stretch>
            <a:fillRect/>
          </a:stretch>
        </p:blipFill>
        <p:spPr>
          <a:xfrm>
            <a:off x="6410632" y="3274756"/>
            <a:ext cx="5781368" cy="3583244"/>
          </a:xfrm>
          <a:prstGeom prst="rect">
            <a:avLst/>
          </a:prstGeom>
        </p:spPr>
      </p:pic>
      <p:pic>
        <p:nvPicPr>
          <p:cNvPr id="3" name="Imagen 2">
            <a:extLst>
              <a:ext uri="{FF2B5EF4-FFF2-40B4-BE49-F238E27FC236}">
                <a16:creationId xmlns:a16="http://schemas.microsoft.com/office/drawing/2014/main" id="{E8FF4C87-D915-EE8B-FEB8-9987D194F74A}"/>
              </a:ext>
            </a:extLst>
          </p:cNvPr>
          <p:cNvPicPr>
            <a:picLocks noChangeAspect="1"/>
          </p:cNvPicPr>
          <p:nvPr/>
        </p:nvPicPr>
        <p:blipFill rotWithShape="1">
          <a:blip r:embed="rId4"/>
          <a:srcRect b="21000"/>
          <a:stretch/>
        </p:blipFill>
        <p:spPr>
          <a:xfrm>
            <a:off x="6410632" y="1"/>
            <a:ext cx="5781368" cy="3429000"/>
          </a:xfrm>
          <a:prstGeom prst="rect">
            <a:avLst/>
          </a:prstGeom>
        </p:spPr>
      </p:pic>
      <p:pic>
        <p:nvPicPr>
          <p:cNvPr id="4" name="Imagen 3" descr="Interfaz de usuario gráfica&#10;&#10;Descripción generada automáticamente">
            <a:extLst>
              <a:ext uri="{FF2B5EF4-FFF2-40B4-BE49-F238E27FC236}">
                <a16:creationId xmlns:a16="http://schemas.microsoft.com/office/drawing/2014/main" id="{F0390BC6-FFA7-9623-DB40-A6D5EC4B01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7333" y="5797171"/>
            <a:ext cx="1173487" cy="1173487"/>
          </a:xfrm>
          <a:prstGeom prst="rect">
            <a:avLst/>
          </a:prstGeom>
        </p:spPr>
      </p:pic>
    </p:spTree>
    <p:extLst>
      <p:ext uri="{BB962C8B-B14F-4D97-AF65-F5344CB8AC3E}">
        <p14:creationId xmlns:p14="http://schemas.microsoft.com/office/powerpoint/2010/main" val="4222904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E362420C-E57A-084C-5183-4FBB68D1F645}"/>
              </a:ext>
            </a:extLst>
          </p:cNvPr>
          <p:cNvPicPr>
            <a:picLocks noChangeAspect="1"/>
          </p:cNvPicPr>
          <p:nvPr/>
        </p:nvPicPr>
        <p:blipFill>
          <a:blip r:embed="rId2"/>
          <a:stretch>
            <a:fillRect/>
          </a:stretch>
        </p:blipFill>
        <p:spPr>
          <a:xfrm>
            <a:off x="6096000" y="1"/>
            <a:ext cx="6096000" cy="3429000"/>
          </a:xfrm>
          <a:prstGeom prst="rect">
            <a:avLst/>
          </a:prstGeom>
        </p:spPr>
      </p:pic>
      <p:pic>
        <p:nvPicPr>
          <p:cNvPr id="15" name="Imagen 14">
            <a:extLst>
              <a:ext uri="{FF2B5EF4-FFF2-40B4-BE49-F238E27FC236}">
                <a16:creationId xmlns:a16="http://schemas.microsoft.com/office/drawing/2014/main" id="{DD2B030B-E7E8-356B-B239-4C7E0D4D25DD}"/>
              </a:ext>
            </a:extLst>
          </p:cNvPr>
          <p:cNvPicPr>
            <a:picLocks noChangeAspect="1"/>
          </p:cNvPicPr>
          <p:nvPr/>
        </p:nvPicPr>
        <p:blipFill>
          <a:blip r:embed="rId3"/>
          <a:stretch>
            <a:fillRect/>
          </a:stretch>
        </p:blipFill>
        <p:spPr>
          <a:xfrm>
            <a:off x="6095998" y="3428999"/>
            <a:ext cx="6096001" cy="3429000"/>
          </a:xfrm>
          <a:prstGeom prst="rect">
            <a:avLst/>
          </a:prstGeom>
        </p:spPr>
      </p:pic>
      <p:sp>
        <p:nvSpPr>
          <p:cNvPr id="16" name="Rectángulo 15">
            <a:extLst>
              <a:ext uri="{FF2B5EF4-FFF2-40B4-BE49-F238E27FC236}">
                <a16:creationId xmlns:a16="http://schemas.microsoft.com/office/drawing/2014/main" id="{94EC5695-092C-6B5D-A71E-54D7301D51AE}"/>
              </a:ext>
            </a:extLst>
          </p:cNvPr>
          <p:cNvSpPr/>
          <p:nvPr/>
        </p:nvSpPr>
        <p:spPr>
          <a:xfrm>
            <a:off x="0" y="0"/>
            <a:ext cx="6095997" cy="6858000"/>
          </a:xfrm>
          <a:prstGeom prst="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CuadroTexto 16">
            <a:extLst>
              <a:ext uri="{FF2B5EF4-FFF2-40B4-BE49-F238E27FC236}">
                <a16:creationId xmlns:a16="http://schemas.microsoft.com/office/drawing/2014/main" id="{9BB4569B-31E3-B6CA-985E-077BD4E78783}"/>
              </a:ext>
            </a:extLst>
          </p:cNvPr>
          <p:cNvSpPr txBox="1"/>
          <p:nvPr/>
        </p:nvSpPr>
        <p:spPr>
          <a:xfrm>
            <a:off x="862778" y="285136"/>
            <a:ext cx="4370439" cy="584775"/>
          </a:xfrm>
          <a:prstGeom prst="rect">
            <a:avLst/>
          </a:prstGeom>
          <a:noFill/>
        </p:spPr>
        <p:txBody>
          <a:bodyPr wrap="square" rtlCol="0">
            <a:spAutoFit/>
          </a:bodyPr>
          <a:lstStyle/>
          <a:p>
            <a:r>
              <a:rPr lang="es-ES" sz="3200" dirty="0">
                <a:solidFill>
                  <a:schemeClr val="bg1"/>
                </a:solidFill>
              </a:rPr>
              <a:t>Servicios: Traducción</a:t>
            </a:r>
          </a:p>
        </p:txBody>
      </p:sp>
      <p:sp>
        <p:nvSpPr>
          <p:cNvPr id="18" name="CuadroTexto 17">
            <a:extLst>
              <a:ext uri="{FF2B5EF4-FFF2-40B4-BE49-F238E27FC236}">
                <a16:creationId xmlns:a16="http://schemas.microsoft.com/office/drawing/2014/main" id="{192A7CFC-2623-7AE9-7E6B-E3C8084EE17D}"/>
              </a:ext>
            </a:extLst>
          </p:cNvPr>
          <p:cNvSpPr txBox="1"/>
          <p:nvPr/>
        </p:nvSpPr>
        <p:spPr>
          <a:xfrm>
            <a:off x="673506" y="1328424"/>
            <a:ext cx="4748981" cy="4201150"/>
          </a:xfrm>
          <a:prstGeom prst="rect">
            <a:avLst/>
          </a:prstGeom>
          <a:noFill/>
        </p:spPr>
        <p:txBody>
          <a:bodyPr wrap="square" rtlCol="0">
            <a:spAutoFit/>
          </a:bodyPr>
          <a:lstStyle/>
          <a:p>
            <a:pPr algn="just">
              <a:spcAft>
                <a:spcPts val="600"/>
              </a:spcAft>
            </a:pPr>
            <a:r>
              <a:rPr lang="es-ES" dirty="0">
                <a:solidFill>
                  <a:schemeClr val="bg1"/>
                </a:solidFill>
              </a:rPr>
              <a:t>Se realiza traducción de chino-español y de español-chino, tanto para escrito como para comunicación oral. </a:t>
            </a:r>
          </a:p>
          <a:p>
            <a:pPr algn="just">
              <a:spcAft>
                <a:spcPts val="600"/>
              </a:spcAft>
            </a:pPr>
            <a:r>
              <a:rPr lang="es-ES" dirty="0">
                <a:solidFill>
                  <a:schemeClr val="bg1"/>
                </a:solidFill>
              </a:rPr>
              <a:t>Para la traducción oral, hago un acompañamiento presencial u online, en el que realizo las traducciones en directo según se sucede la conversación. </a:t>
            </a:r>
          </a:p>
          <a:p>
            <a:pPr algn="just">
              <a:spcAft>
                <a:spcPts val="600"/>
              </a:spcAft>
            </a:pPr>
            <a:r>
              <a:rPr lang="es-ES" dirty="0">
                <a:solidFill>
                  <a:schemeClr val="bg1"/>
                </a:solidFill>
              </a:rPr>
              <a:t>Mis conocimientos permiten que realice la traducción de diferentes documentos, informes.... </a:t>
            </a:r>
          </a:p>
          <a:p>
            <a:pPr algn="just">
              <a:spcAft>
                <a:spcPts val="600"/>
              </a:spcAft>
            </a:pPr>
            <a:r>
              <a:rPr lang="es-ES" dirty="0">
                <a:solidFill>
                  <a:schemeClr val="bg1"/>
                </a:solidFill>
              </a:rPr>
              <a:t>Además de esas habilidades puedo hacer traducciones desde los siguientes idiomas: francés-chino, chino-francés, inglés-chino, chino-inglés, francés-inglés e inglés-</a:t>
            </a:r>
            <a:r>
              <a:rPr lang="es-ES" dirty="0" err="1">
                <a:solidFill>
                  <a:schemeClr val="bg1"/>
                </a:solidFill>
              </a:rPr>
              <a:t>frances</a:t>
            </a:r>
            <a:endParaRPr lang="es-ES" dirty="0">
              <a:solidFill>
                <a:schemeClr val="bg1"/>
              </a:solidFill>
            </a:endParaRPr>
          </a:p>
        </p:txBody>
      </p:sp>
      <p:pic>
        <p:nvPicPr>
          <p:cNvPr id="2" name="Imagen 1" descr="Interfaz de usuario gráfica&#10;&#10;Descripción generada automáticamente">
            <a:extLst>
              <a:ext uri="{FF2B5EF4-FFF2-40B4-BE49-F238E27FC236}">
                <a16:creationId xmlns:a16="http://schemas.microsoft.com/office/drawing/2014/main" id="{9B7F2580-EDA4-86EE-9AF9-84F291FAEF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7333" y="5797171"/>
            <a:ext cx="1173487" cy="1173487"/>
          </a:xfrm>
          <a:prstGeom prst="rect">
            <a:avLst/>
          </a:prstGeom>
        </p:spPr>
      </p:pic>
    </p:spTree>
    <p:extLst>
      <p:ext uri="{BB962C8B-B14F-4D97-AF65-F5344CB8AC3E}">
        <p14:creationId xmlns:p14="http://schemas.microsoft.com/office/powerpoint/2010/main" val="3773884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Flecha: pentágono 5">
            <a:extLst>
              <a:ext uri="{FF2B5EF4-FFF2-40B4-BE49-F238E27FC236}">
                <a16:creationId xmlns:a16="http://schemas.microsoft.com/office/drawing/2014/main" id="{8F1B2F33-3996-C117-F953-BBC12E5FDCFC}"/>
              </a:ext>
            </a:extLst>
          </p:cNvPr>
          <p:cNvSpPr/>
          <p:nvPr/>
        </p:nvSpPr>
        <p:spPr>
          <a:xfrm rot="16200000">
            <a:off x="4419600" y="4311445"/>
            <a:ext cx="3352800" cy="1740309"/>
          </a:xfrm>
          <a:prstGeom prst="homePlate">
            <a:avLst/>
          </a:prstGeom>
          <a:solidFill>
            <a:schemeClr val="tx2">
              <a:lumMod val="10000"/>
              <a:lumOff val="90000"/>
            </a:schemeClr>
          </a:solidFill>
          <a:ln>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691855EF-9CB7-B590-4F35-CEAE8A454AB1}"/>
              </a:ext>
            </a:extLst>
          </p:cNvPr>
          <p:cNvSpPr txBox="1"/>
          <p:nvPr/>
        </p:nvSpPr>
        <p:spPr>
          <a:xfrm>
            <a:off x="2605548" y="670330"/>
            <a:ext cx="6980904" cy="1077218"/>
          </a:xfrm>
          <a:prstGeom prst="rect">
            <a:avLst/>
          </a:prstGeom>
          <a:noFill/>
        </p:spPr>
        <p:txBody>
          <a:bodyPr wrap="square" rtlCol="0">
            <a:spAutoFit/>
          </a:bodyPr>
          <a:lstStyle/>
          <a:p>
            <a:pPr algn="ctr"/>
            <a:r>
              <a:rPr lang="es-ES" sz="4000" dirty="0">
                <a:solidFill>
                  <a:schemeClr val="bg1"/>
                </a:solidFill>
              </a:rPr>
              <a:t>Yang Qiu</a:t>
            </a:r>
          </a:p>
          <a:p>
            <a:r>
              <a:rPr lang="es-ES" sz="2400" dirty="0">
                <a:solidFill>
                  <a:schemeClr val="bg1"/>
                </a:solidFill>
              </a:rPr>
              <a:t>Traducción e intermediación cultural China-España</a:t>
            </a:r>
          </a:p>
        </p:txBody>
      </p:sp>
      <p:sp>
        <p:nvSpPr>
          <p:cNvPr id="10" name="CuadroTexto 9">
            <a:extLst>
              <a:ext uri="{FF2B5EF4-FFF2-40B4-BE49-F238E27FC236}">
                <a16:creationId xmlns:a16="http://schemas.microsoft.com/office/drawing/2014/main" id="{1A6A59AE-6105-9B4E-003C-0D55E20CA83B}"/>
              </a:ext>
            </a:extLst>
          </p:cNvPr>
          <p:cNvSpPr txBox="1"/>
          <p:nvPr/>
        </p:nvSpPr>
        <p:spPr>
          <a:xfrm>
            <a:off x="3097161" y="1950927"/>
            <a:ext cx="5997678" cy="1554272"/>
          </a:xfrm>
          <a:prstGeom prst="rect">
            <a:avLst/>
          </a:prstGeom>
          <a:noFill/>
        </p:spPr>
        <p:txBody>
          <a:bodyPr wrap="square" rtlCol="0">
            <a:spAutoFit/>
          </a:bodyPr>
          <a:lstStyle/>
          <a:p>
            <a:pPr algn="ctr">
              <a:spcAft>
                <a:spcPts val="600"/>
              </a:spcAft>
            </a:pPr>
            <a:r>
              <a:rPr lang="es-ES" dirty="0">
                <a:solidFill>
                  <a:schemeClr val="bg1"/>
                </a:solidFill>
              </a:rPr>
              <a:t>Si estas interesado en mis servicios, no dudes en contactarme en algunos de mis canales</a:t>
            </a:r>
          </a:p>
          <a:p>
            <a:pPr algn="ctr"/>
            <a:r>
              <a:rPr lang="es-ES" dirty="0">
                <a:solidFill>
                  <a:schemeClr val="bg1"/>
                </a:solidFill>
              </a:rPr>
              <a:t>Teléfono: (+34) 602 55 28 20</a:t>
            </a:r>
          </a:p>
          <a:p>
            <a:pPr algn="ctr"/>
            <a:r>
              <a:rPr lang="es-ES" dirty="0">
                <a:solidFill>
                  <a:schemeClr val="bg1"/>
                </a:solidFill>
              </a:rPr>
              <a:t>Correo electrónico: </a:t>
            </a:r>
            <a:r>
              <a:rPr lang="es-ES" dirty="0">
                <a:solidFill>
                  <a:schemeClr val="bg1"/>
                </a:solidFill>
                <a:hlinkClick r:id="rId2">
                  <a:extLst>
                    <a:ext uri="{A12FA001-AC4F-418D-AE19-62706E023703}">
                      <ahyp:hlinkClr xmlns:ahyp="http://schemas.microsoft.com/office/drawing/2018/hyperlinkcolor" val="tx"/>
                    </a:ext>
                  </a:extLst>
                </a:hlinkClick>
              </a:rPr>
              <a:t>qiu24@yahoo.com</a:t>
            </a:r>
            <a:endParaRPr lang="es-ES" dirty="0">
              <a:solidFill>
                <a:schemeClr val="bg1"/>
              </a:solidFill>
            </a:endParaRPr>
          </a:p>
          <a:p>
            <a:pPr algn="ctr"/>
            <a:r>
              <a:rPr lang="es-ES" dirty="0">
                <a:solidFill>
                  <a:schemeClr val="bg1"/>
                </a:solidFill>
              </a:rPr>
              <a:t>Web: -</a:t>
            </a:r>
          </a:p>
        </p:txBody>
      </p:sp>
      <p:cxnSp>
        <p:nvCxnSpPr>
          <p:cNvPr id="13" name="Conector recto 12">
            <a:extLst>
              <a:ext uri="{FF2B5EF4-FFF2-40B4-BE49-F238E27FC236}">
                <a16:creationId xmlns:a16="http://schemas.microsoft.com/office/drawing/2014/main" id="{793AD189-1CCD-A0B2-46CF-96636559D2B8}"/>
              </a:ext>
            </a:extLst>
          </p:cNvPr>
          <p:cNvCxnSpPr/>
          <p:nvPr/>
        </p:nvCxnSpPr>
        <p:spPr>
          <a:xfrm>
            <a:off x="4645742" y="1877962"/>
            <a:ext cx="2900516" cy="0"/>
          </a:xfrm>
          <a:prstGeom prst="line">
            <a:avLst/>
          </a:prstGeom>
          <a:ln>
            <a:solidFill>
              <a:schemeClr val="tx2">
                <a:lumMod val="10000"/>
                <a:lumOff val="90000"/>
              </a:schemeClr>
            </a:solidFill>
          </a:ln>
        </p:spPr>
        <p:style>
          <a:lnRef idx="2">
            <a:schemeClr val="accent1"/>
          </a:lnRef>
          <a:fillRef idx="0">
            <a:schemeClr val="accent1"/>
          </a:fillRef>
          <a:effectRef idx="1">
            <a:schemeClr val="accent1"/>
          </a:effectRef>
          <a:fontRef idx="minor">
            <a:schemeClr val="tx1"/>
          </a:fontRef>
        </p:style>
      </p:cxnSp>
      <p:pic>
        <p:nvPicPr>
          <p:cNvPr id="2" name="Imagen 1" descr="Interfaz de usuario gráfica&#10;&#10;Descripción generada automáticamente">
            <a:extLst>
              <a:ext uri="{FF2B5EF4-FFF2-40B4-BE49-F238E27FC236}">
                <a16:creationId xmlns:a16="http://schemas.microsoft.com/office/drawing/2014/main" id="{52E581D1-DFA4-35C4-B37D-5CA1C63F2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97333" y="5797171"/>
            <a:ext cx="1173487" cy="1173487"/>
          </a:xfrm>
          <a:prstGeom prst="rect">
            <a:avLst/>
          </a:prstGeom>
        </p:spPr>
      </p:pic>
    </p:spTree>
    <p:extLst>
      <p:ext uri="{BB962C8B-B14F-4D97-AF65-F5344CB8AC3E}">
        <p14:creationId xmlns:p14="http://schemas.microsoft.com/office/powerpoint/2010/main" val="127989047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392</TotalTime>
  <Words>1045</Words>
  <Application>Microsoft Office PowerPoint</Application>
  <PresentationFormat>Panorámica</PresentationFormat>
  <Paragraphs>57</Paragraphs>
  <Slides>9</Slides>
  <Notes>1</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vt:i4>
      </vt:variant>
    </vt:vector>
  </HeadingPairs>
  <TitlesOfParts>
    <vt:vector size="13" baseType="lpstr">
      <vt:lpstr>Aptos</vt:lpstr>
      <vt:lpstr>Aptos Display</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Diego Fernández Nieto</dc:creator>
  <cp:lastModifiedBy>Diego Fernández Nieto</cp:lastModifiedBy>
  <cp:revision>7</cp:revision>
  <dcterms:created xsi:type="dcterms:W3CDTF">2024-04-15T14:29:17Z</dcterms:created>
  <dcterms:modified xsi:type="dcterms:W3CDTF">2024-05-06T11:15:13Z</dcterms:modified>
</cp:coreProperties>
</file>